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6"/>
  </p:notesMasterIdLst>
  <p:sldIdLst>
    <p:sldId id="268" r:id="rId5"/>
    <p:sldId id="314" r:id="rId6"/>
    <p:sldId id="331" r:id="rId7"/>
    <p:sldId id="275" r:id="rId8"/>
    <p:sldId id="321" r:id="rId9"/>
    <p:sldId id="332" r:id="rId10"/>
    <p:sldId id="329" r:id="rId11"/>
    <p:sldId id="330" r:id="rId12"/>
    <p:sldId id="310" r:id="rId13"/>
    <p:sldId id="319" r:id="rId14"/>
    <p:sldId id="315" r:id="rId15"/>
    <p:sldId id="316" r:id="rId16"/>
    <p:sldId id="317" r:id="rId17"/>
    <p:sldId id="318" r:id="rId18"/>
    <p:sldId id="322" r:id="rId19"/>
    <p:sldId id="323" r:id="rId20"/>
    <p:sldId id="324" r:id="rId21"/>
    <p:sldId id="311" r:id="rId22"/>
    <p:sldId id="326" r:id="rId23"/>
    <p:sldId id="327" r:id="rId24"/>
    <p:sldId id="26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P" initials="IS" lastIdx="1" clrIdx="0">
    <p:extLst>
      <p:ext uri="{19B8F6BF-5375-455C-9EA6-DF929625EA0E}">
        <p15:presenceInfo xmlns:p15="http://schemas.microsoft.com/office/powerpoint/2012/main" userId="F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BEBEB"/>
    <a:srgbClr val="00C3F0"/>
    <a:srgbClr val="EBCB9F"/>
    <a:srgbClr val="025B8B"/>
    <a:srgbClr val="002157"/>
    <a:srgbClr val="6D5339"/>
    <a:srgbClr val="0090BF"/>
    <a:srgbClr val="0090BD"/>
    <a:srgbClr val="005B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10"/>
    <p:restoredTop sz="94643"/>
  </p:normalViewPr>
  <p:slideViewPr>
    <p:cSldViewPr snapToGrid="0" snapToObjects="1">
      <p:cViewPr varScale="1">
        <p:scale>
          <a:sx n="67" d="100"/>
          <a:sy n="67" d="100"/>
        </p:scale>
        <p:origin x="9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9" d="100"/>
          <a:sy n="169" d="100"/>
        </p:scale>
        <p:origin x="54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F0302-BE9E-8A47-8FBA-EF4A5D6A0C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616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1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318D56-2F65-2345-986D-6A6A643464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3A550BA-8BB3-0B42-A64B-40FACC84A7ED}"/>
              </a:ext>
            </a:extLst>
          </p:cNvPr>
          <p:cNvSpPr/>
          <p:nvPr userDrawn="1"/>
        </p:nvSpPr>
        <p:spPr>
          <a:xfrm>
            <a:off x="3261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D7E56E-AC71-8A46-B53B-A5A57D0F79E5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8D247A-8C6F-0345-88AD-11EBA9482B87}"/>
              </a:ext>
            </a:extLst>
          </p:cNvPr>
          <p:cNvSpPr/>
          <p:nvPr userDrawn="1"/>
        </p:nvSpPr>
        <p:spPr>
          <a:xfrm>
            <a:off x="725292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B7248B-D2AB-ED4D-8101-FF105C167BE7}"/>
              </a:ext>
            </a:extLst>
          </p:cNvPr>
          <p:cNvSpPr/>
          <p:nvPr userDrawn="1"/>
        </p:nvSpPr>
        <p:spPr>
          <a:xfrm>
            <a:off x="11870888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55B5D0-FBF1-164D-8B43-EE8BE2276F5F}"/>
              </a:ext>
            </a:extLst>
          </p:cNvPr>
          <p:cNvSpPr txBox="1"/>
          <p:nvPr userDrawn="1"/>
        </p:nvSpPr>
        <p:spPr>
          <a:xfrm>
            <a:off x="6572528" y="5808678"/>
            <a:ext cx="4976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0" i="0" kern="1200" noProof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rPr>
              <a:t>The global standard for the good governance of oil, gas and mineral resources</a:t>
            </a:r>
            <a:endParaRPr lang="en-GB" sz="2000" b="0" i="0" noProof="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2-spalte innhold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1" y="2019792"/>
            <a:ext cx="5349279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8B4D6C5-9BF0-5A49-9693-24A369DB7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9/1/2020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A686105-7BC9-224A-B16E-B13F4BA9A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CD24B93-4D97-C146-8244-BF6FA5ECA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BF9C66D-8089-0746-B8A4-495F8E5FB85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2341" y="2019792"/>
            <a:ext cx="5336224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B9E97A-427D-294B-8CC9-7542F3794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934582-449C-A148-BDAE-61909D5B5E12}"/>
              </a:ext>
            </a:extLst>
          </p:cNvPr>
          <p:cNvSpPr/>
          <p:nvPr userDrawn="1"/>
        </p:nvSpPr>
        <p:spPr>
          <a:xfrm rot="10800000">
            <a:off x="9214778" y="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616DA5-BD52-274B-9153-B2B3662CBC1B}"/>
              </a:ext>
            </a:extLst>
          </p:cNvPr>
          <p:cNvSpPr/>
          <p:nvPr userDrawn="1"/>
        </p:nvSpPr>
        <p:spPr>
          <a:xfrm rot="10800000">
            <a:off x="11870888" y="560416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D040E1-F8FE-A740-A085-8E23C694EFF2}"/>
              </a:ext>
            </a:extLst>
          </p:cNvPr>
          <p:cNvSpPr/>
          <p:nvPr userDrawn="1"/>
        </p:nvSpPr>
        <p:spPr>
          <a:xfrm rot="10800000">
            <a:off x="0" y="280208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D7A923-9D2B-5F40-8C62-9B40955AFD66}"/>
              </a:ext>
            </a:extLst>
          </p:cNvPr>
          <p:cNvSpPr/>
          <p:nvPr userDrawn="1"/>
        </p:nvSpPr>
        <p:spPr>
          <a:xfrm rot="10800000">
            <a:off x="4308037" y="560417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0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 og innhold">
    <p:bg>
      <p:bgPr>
        <a:gradFill>
          <a:gsLst>
            <a:gs pos="0">
              <a:srgbClr val="165B89">
                <a:alpha val="90000"/>
              </a:srgbClr>
            </a:gs>
            <a:gs pos="100000">
              <a:srgbClr val="132856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4E812410-1ABE-A44D-A32E-B76F37F862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815E48DE-B486-C241-A458-CBBC152CC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32671-954A-4D47-AEBD-92085E3FBA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76726F-8C3B-0546-8866-07AE701F98A0}"/>
              </a:ext>
            </a:extLst>
          </p:cNvPr>
          <p:cNvSpPr/>
          <p:nvPr userDrawn="1"/>
        </p:nvSpPr>
        <p:spPr>
          <a:xfrm>
            <a:off x="104748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856FD8-7113-754C-9729-F1C9944FB0A8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9F1DD6-A7B1-6B47-8C2B-C92917CB278A}"/>
              </a:ext>
            </a:extLst>
          </p:cNvPr>
          <p:cNvSpPr/>
          <p:nvPr userDrawn="1"/>
        </p:nvSpPr>
        <p:spPr>
          <a:xfrm>
            <a:off x="960120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1BFBFE-08EC-044E-9B34-EDCB6E8F5CCB}"/>
              </a:ext>
            </a:extLst>
          </p:cNvPr>
          <p:cNvSpPr/>
          <p:nvPr userDrawn="1"/>
        </p:nvSpPr>
        <p:spPr>
          <a:xfrm>
            <a:off x="64294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482C08-3221-8C4B-A9E2-4C2932758D51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F0DAD0-348C-2340-8890-967C7D130063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13141B-1C4F-564D-A9F3-1D18838993D2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DE8C83-902E-0A45-99C3-F52DE7023521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88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 og innhold">
    <p:bg>
      <p:bgPr>
        <a:gradFill>
          <a:gsLst>
            <a:gs pos="0">
              <a:srgbClr val="F6A70A"/>
            </a:gs>
            <a:gs pos="100000">
              <a:srgbClr val="F6A70A">
                <a:alpha val="6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386ECBC-C7C3-1341-B043-F1716F0472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CCF850-7C43-D348-8905-4C010A30B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5B582B-8CC5-9A48-A187-76EA0BBBC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2997BC9-6867-A34E-A786-A52F8C222B02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526EC4-917D-D548-8A65-118920147788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2122A4-C6CD-634E-949C-05BC5DD1536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80296F-2C04-7F4D-8950-600E9AC8C63C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CC923F-8D4E-E445-B988-42626CD04CA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030D7E-3905-BC42-97AC-B9829203042A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C8ED67-7D9A-ED44-8223-236EE4D19E20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18EB33-0A75-3A4A-B109-C02D37D5DEB3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04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 og innhold">
    <p:bg>
      <p:bgPr>
        <a:gradFill>
          <a:gsLst>
            <a:gs pos="0">
              <a:srgbClr val="2B8636"/>
            </a:gs>
            <a:gs pos="100000">
              <a:srgbClr val="89AA2E">
                <a:alpha val="8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F8A1702-EB3B-6C41-892C-1DDA8568BA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0665218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6EDD975-2603-2042-A253-1F1147E3D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0665218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4446C-151C-3B4F-870B-48CF87460B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BCFEA4-C757-3149-8B4F-01C948142529}"/>
              </a:ext>
            </a:extLst>
          </p:cNvPr>
          <p:cNvSpPr/>
          <p:nvPr userDrawn="1"/>
        </p:nvSpPr>
        <p:spPr>
          <a:xfrm>
            <a:off x="6031803" y="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6469FF-800C-EE47-8166-9F60C0567EA3}"/>
              </a:ext>
            </a:extLst>
          </p:cNvPr>
          <p:cNvSpPr/>
          <p:nvPr userDrawn="1"/>
        </p:nvSpPr>
        <p:spPr>
          <a:xfrm>
            <a:off x="10987541" y="45926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6F0583-0F99-0944-9919-27F7C4990977}"/>
              </a:ext>
            </a:extLst>
          </p:cNvPr>
          <p:cNvSpPr/>
          <p:nvPr userDrawn="1"/>
        </p:nvSpPr>
        <p:spPr>
          <a:xfrm>
            <a:off x="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CBEFAD-B213-5041-8C81-59B586F04A19}"/>
              </a:ext>
            </a:extLst>
          </p:cNvPr>
          <p:cNvSpPr/>
          <p:nvPr userDrawn="1"/>
        </p:nvSpPr>
        <p:spPr>
          <a:xfrm>
            <a:off x="3501261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3719D7-BF86-6241-BACF-F33B44F0CD20}"/>
              </a:ext>
            </a:extLst>
          </p:cNvPr>
          <p:cNvSpPr/>
          <p:nvPr userDrawn="1"/>
        </p:nvSpPr>
        <p:spPr>
          <a:xfrm rot="10800000">
            <a:off x="11308653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F7A9D-C767-B74B-98D3-DD63B07EBD14}"/>
              </a:ext>
            </a:extLst>
          </p:cNvPr>
          <p:cNvSpPr/>
          <p:nvPr userDrawn="1"/>
        </p:nvSpPr>
        <p:spPr>
          <a:xfrm rot="10800000">
            <a:off x="437568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4CD40C-BB5D-7E42-9679-DA118B2BCC94}"/>
              </a:ext>
            </a:extLst>
          </p:cNvPr>
          <p:cNvSpPr/>
          <p:nvPr userDrawn="1"/>
        </p:nvSpPr>
        <p:spPr>
          <a:xfrm rot="10800000">
            <a:off x="6096000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1D9119-753A-FE41-8767-645656A5395B}"/>
              </a:ext>
            </a:extLst>
          </p:cNvPr>
          <p:cNvSpPr/>
          <p:nvPr userDrawn="1"/>
        </p:nvSpPr>
        <p:spPr>
          <a:xfrm rot="10800000">
            <a:off x="85942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564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 og innhold">
    <p:bg>
      <p:bgPr>
        <a:gradFill>
          <a:gsLst>
            <a:gs pos="0">
              <a:srgbClr val="D24228"/>
            </a:gs>
            <a:gs pos="100000">
              <a:srgbClr val="E17980">
                <a:alpha val="90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C09520E-92B4-7B4C-8DC5-D9BA0D369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62879B-FA15-3E40-8B8E-9043955A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8C512-4B73-DB44-B563-BA760788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5A41A4-BA7D-594A-8E5B-9DD65CCC0DDA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70DDC-0635-1E48-9017-7C932E39D136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0BA59-BDA3-C64B-B3A8-A30DE79DBA7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DF030-DED4-C84D-A780-6056B334120D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03CD7-346E-FE43-B6E0-01AAB29C9BD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CF1CF-F361-C949-AF9D-2917BCEEFDB0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47E76E-E395-5C4C-A93E-BE1AB956811A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8247-8B4A-424F-8283-912AE1E4DE3F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611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 og innhold">
    <p:bg>
      <p:bgPr>
        <a:gradFill>
          <a:gsLst>
            <a:gs pos="0">
              <a:srgbClr val="6D5339"/>
            </a:gs>
            <a:gs pos="100000">
              <a:srgbClr val="EBCB9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5C09520E-92B4-7B4C-8DC5-D9BA0D3692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62879B-FA15-3E40-8B8E-9043955A6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E8C512-4B73-DB44-B563-BA7607887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5A41A4-BA7D-594A-8E5B-9DD65CCC0DDA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870DDC-0635-1E48-9017-7C932E39D136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90BA59-BDA3-C64B-B3A8-A30DE79DBA7D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0DF030-DED4-C84D-A780-6056B334120D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B03CD7-346E-FE43-B6E0-01AAB29C9BD0}"/>
              </a:ext>
            </a:extLst>
          </p:cNvPr>
          <p:cNvSpPr/>
          <p:nvPr userDrawn="1"/>
        </p:nvSpPr>
        <p:spPr>
          <a:xfrm rot="10800000">
            <a:off x="4665117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CF1CF-F361-C949-AF9D-2917BCEEFDB0}"/>
              </a:ext>
            </a:extLst>
          </p:cNvPr>
          <p:cNvSpPr/>
          <p:nvPr userDrawn="1"/>
        </p:nvSpPr>
        <p:spPr>
          <a:xfrm rot="10800000">
            <a:off x="733872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47E76E-E395-5C4C-A93E-BE1AB956811A}"/>
              </a:ext>
            </a:extLst>
          </p:cNvPr>
          <p:cNvSpPr/>
          <p:nvPr userDrawn="1"/>
        </p:nvSpPr>
        <p:spPr>
          <a:xfrm rot="10800000">
            <a:off x="948395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8247-8B4A-424F-8283-912AE1E4DE3F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658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A958BBD-B190-9446-927B-1BAEDF8B55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AD2D80E-82C1-0B48-8D77-32CD38607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9/1/2020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6100030-06ED-984B-A9AE-B26E0F75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2C9BB57-B5BB-C048-80CA-2112B6602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tellysbild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CA503-FA50-E445-9979-B383A80BFCEF}"/>
              </a:ext>
            </a:extLst>
          </p:cNvPr>
          <p:cNvSpPr/>
          <p:nvPr userDrawn="1"/>
        </p:nvSpPr>
        <p:spPr>
          <a:xfrm rot="10800000">
            <a:off x="11308653" y="623091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69852-B41A-EA49-8723-7F8F2F1FFD84}"/>
              </a:ext>
            </a:extLst>
          </p:cNvPr>
          <p:cNvSpPr/>
          <p:nvPr userDrawn="1"/>
        </p:nvSpPr>
        <p:spPr>
          <a:xfrm rot="10800000">
            <a:off x="8385859" y="1082351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5C02D-3CAA-D14E-A886-46F0B60F613D}"/>
              </a:ext>
            </a:extLst>
          </p:cNvPr>
          <p:cNvSpPr/>
          <p:nvPr userDrawn="1"/>
        </p:nvSpPr>
        <p:spPr>
          <a:xfrm rot="10800000">
            <a:off x="2028699" y="0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EDCF2E-966E-A940-AD9C-7E7752364C00}"/>
              </a:ext>
            </a:extLst>
          </p:cNvPr>
          <p:cNvSpPr/>
          <p:nvPr userDrawn="1"/>
        </p:nvSpPr>
        <p:spPr>
          <a:xfrm rot="10800000">
            <a:off x="5028862" y="-1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95558E-B898-054A-B73E-FE784DD63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196" y="2183849"/>
            <a:ext cx="2882037" cy="1853321"/>
          </a:xfrm>
          <a:prstGeom prst="rect">
            <a:avLst/>
          </a:prstGeom>
        </p:spPr>
      </p:pic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1A77DE0D-EDC8-BD42-90E0-094F5E382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4674151"/>
            <a:ext cx="4711991" cy="74499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60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C2ECE2-560F-2845-91F0-CE0CC0CD3314}"/>
              </a:ext>
            </a:extLst>
          </p:cNvPr>
          <p:cNvSpPr txBox="1"/>
          <p:nvPr userDrawn="1"/>
        </p:nvSpPr>
        <p:spPr>
          <a:xfrm>
            <a:off x="643435" y="5613768"/>
            <a:ext cx="43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rgbClr val="FFFFFF"/>
                </a:solidFill>
              </a:rPr>
              <a:t>www.eiti.org</a:t>
            </a:r>
            <a:endParaRPr lang="nb-NO" sz="1400" dirty="0">
              <a:solidFill>
                <a:srgbClr val="FFFFFF"/>
              </a:solidFill>
            </a:endParaRPr>
          </a:p>
          <a:p>
            <a:r>
              <a:rPr lang="nb-NO" sz="1400" dirty="0">
                <a:solidFill>
                  <a:srgbClr val="FFFFFF"/>
                </a:solidFill>
              </a:rPr>
              <a:t>@</a:t>
            </a:r>
            <a:r>
              <a:rPr lang="nb-NO" sz="1400" dirty="0" err="1">
                <a:solidFill>
                  <a:srgbClr val="FFFFFF"/>
                </a:solidFill>
              </a:rPr>
              <a:t>EITIorg</a:t>
            </a:r>
            <a:endParaRPr lang="nb-NO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92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tellysbild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B49AE6F-E19C-A941-AFAF-9A6AD40CEF82}"/>
              </a:ext>
            </a:extLst>
          </p:cNvPr>
          <p:cNvSpPr/>
          <p:nvPr userDrawn="1"/>
        </p:nvSpPr>
        <p:spPr>
          <a:xfrm>
            <a:off x="0" y="459260"/>
            <a:ext cx="883347" cy="280207"/>
          </a:xfrm>
          <a:prstGeom prst="rect">
            <a:avLst/>
          </a:prstGeom>
          <a:solidFill>
            <a:srgbClr val="009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C020A5-4687-B34F-9A8C-86567B4C9A9A}"/>
              </a:ext>
            </a:extLst>
          </p:cNvPr>
          <p:cNvSpPr/>
          <p:nvPr userDrawn="1"/>
        </p:nvSpPr>
        <p:spPr>
          <a:xfrm>
            <a:off x="8090434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47FAB2-898D-7949-B255-53D40E4BE1E2}"/>
              </a:ext>
            </a:extLst>
          </p:cNvPr>
          <p:cNvSpPr/>
          <p:nvPr userDrawn="1"/>
        </p:nvSpPr>
        <p:spPr>
          <a:xfrm>
            <a:off x="11313170" y="1082351"/>
            <a:ext cx="878830" cy="280207"/>
          </a:xfrm>
          <a:prstGeom prst="rect">
            <a:avLst/>
          </a:prstGeom>
          <a:solidFill>
            <a:srgbClr val="002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EC463A-E2A6-5944-82A5-DEAB1D87A9D8}"/>
              </a:ext>
            </a:extLst>
          </p:cNvPr>
          <p:cNvSpPr/>
          <p:nvPr userDrawn="1"/>
        </p:nvSpPr>
        <p:spPr>
          <a:xfrm>
            <a:off x="5870234" y="1077544"/>
            <a:ext cx="321112" cy="280207"/>
          </a:xfrm>
          <a:prstGeom prst="rect">
            <a:avLst/>
          </a:prstGeom>
          <a:solidFill>
            <a:srgbClr val="005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7B15DB75-8F7F-7347-B7EE-37CBE3ABD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4674151"/>
            <a:ext cx="4711991" cy="74499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6000" b="1" i="0">
                <a:solidFill>
                  <a:srgbClr val="002157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104C9-D1B6-8544-9499-7875078E02A9}"/>
              </a:ext>
            </a:extLst>
          </p:cNvPr>
          <p:cNvSpPr txBox="1"/>
          <p:nvPr userDrawn="1"/>
        </p:nvSpPr>
        <p:spPr>
          <a:xfrm>
            <a:off x="643435" y="5613768"/>
            <a:ext cx="434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solidFill>
                  <a:srgbClr val="002157"/>
                </a:solidFill>
              </a:rPr>
              <a:t>www.eiti.org</a:t>
            </a:r>
            <a:endParaRPr lang="nb-NO" sz="1400" dirty="0">
              <a:solidFill>
                <a:srgbClr val="002157"/>
              </a:solidFill>
            </a:endParaRPr>
          </a:p>
          <a:p>
            <a:r>
              <a:rPr lang="nb-NO" sz="1400" dirty="0">
                <a:solidFill>
                  <a:srgbClr val="002157"/>
                </a:solidFill>
              </a:rPr>
              <a:t>@</a:t>
            </a:r>
            <a:r>
              <a:rPr lang="nb-NO" sz="1400" dirty="0" err="1">
                <a:solidFill>
                  <a:srgbClr val="002157"/>
                </a:solidFill>
              </a:rPr>
              <a:t>EITIorg</a:t>
            </a:r>
            <a:endParaRPr lang="nb-NO" sz="1400" dirty="0">
              <a:solidFill>
                <a:srgbClr val="00215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2167BE-9890-394A-B6BD-227F130B0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196" y="2183849"/>
            <a:ext cx="2882037" cy="18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1_pictur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4F2049E2-5D62-9F41-ACD6-231A22C20D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78CED7-1B95-B54B-967E-5A9C799EA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4711991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913D38AA-ACB5-4C42-9C8B-E6188D4EB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FFFFFF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5F0900-427D-C54E-8B7E-FE2A4DF85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5" y="5825339"/>
            <a:ext cx="1495765" cy="6737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01A58E3-4FEB-7F4F-BE0F-B059D67E39B7}"/>
              </a:ext>
            </a:extLst>
          </p:cNvPr>
          <p:cNvSpPr/>
          <p:nvPr userDrawn="1"/>
        </p:nvSpPr>
        <p:spPr>
          <a:xfrm>
            <a:off x="643435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489C5E-01B9-A44F-8C09-25A33D507AB2}"/>
              </a:ext>
            </a:extLst>
          </p:cNvPr>
          <p:cNvSpPr/>
          <p:nvPr userDrawn="1"/>
        </p:nvSpPr>
        <p:spPr>
          <a:xfrm>
            <a:off x="4074728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5A21D7-8597-D64F-803E-53A5D42A29C3}"/>
              </a:ext>
            </a:extLst>
          </p:cNvPr>
          <p:cNvSpPr/>
          <p:nvPr userDrawn="1"/>
        </p:nvSpPr>
        <p:spPr>
          <a:xfrm>
            <a:off x="5217170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850B22-B830-B747-B47D-4A978996033B}"/>
              </a:ext>
            </a:extLst>
          </p:cNvPr>
          <p:cNvSpPr/>
          <p:nvPr userDrawn="1"/>
        </p:nvSpPr>
        <p:spPr>
          <a:xfrm>
            <a:off x="2287473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9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tellysbild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C2EE"/>
              </a:gs>
              <a:gs pos="100000">
                <a:srgbClr val="13285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25910-2A8E-644C-8AE0-0D88939311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230" y="2053643"/>
            <a:ext cx="4277537" cy="27507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41344B-58B7-C649-BB2F-0F1B47F243D2}"/>
              </a:ext>
            </a:extLst>
          </p:cNvPr>
          <p:cNvSpPr/>
          <p:nvPr userDrawn="1"/>
        </p:nvSpPr>
        <p:spPr>
          <a:xfrm>
            <a:off x="10261338" y="459260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C847C-FD7F-FD42-BD44-7CDF1FAB5F87}"/>
              </a:ext>
            </a:extLst>
          </p:cNvPr>
          <p:cNvSpPr/>
          <p:nvPr userDrawn="1"/>
        </p:nvSpPr>
        <p:spPr>
          <a:xfrm>
            <a:off x="7338729" y="0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9446E0-B354-BF41-9A69-98CC87CF9EE0}"/>
              </a:ext>
            </a:extLst>
          </p:cNvPr>
          <p:cNvSpPr/>
          <p:nvPr userDrawn="1"/>
        </p:nvSpPr>
        <p:spPr>
          <a:xfrm>
            <a:off x="1" y="1082351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269DA-C37A-D940-A720-98642AF5CFDB}"/>
              </a:ext>
            </a:extLst>
          </p:cNvPr>
          <p:cNvSpPr/>
          <p:nvPr userDrawn="1"/>
        </p:nvSpPr>
        <p:spPr>
          <a:xfrm>
            <a:off x="2695679" y="1077544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A5F1C2-D968-234A-B538-0EFF43A1AED5}"/>
              </a:ext>
            </a:extLst>
          </p:cNvPr>
          <p:cNvSpPr/>
          <p:nvPr userDrawn="1"/>
        </p:nvSpPr>
        <p:spPr>
          <a:xfrm rot="10800000">
            <a:off x="9014878" y="6118533"/>
            <a:ext cx="883347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562827-34BE-A04E-AE24-AC13E6DB7C89}"/>
              </a:ext>
            </a:extLst>
          </p:cNvPr>
          <p:cNvSpPr/>
          <p:nvPr userDrawn="1"/>
        </p:nvSpPr>
        <p:spPr>
          <a:xfrm rot="10800000">
            <a:off x="4073009" y="6577793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C4FF4-C8E8-DB4B-98FF-6684A75F5CC4}"/>
              </a:ext>
            </a:extLst>
          </p:cNvPr>
          <p:cNvSpPr/>
          <p:nvPr userDrawn="1"/>
        </p:nvSpPr>
        <p:spPr>
          <a:xfrm rot="10800000">
            <a:off x="1540106" y="5495443"/>
            <a:ext cx="878830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96B0C4-03B6-C640-86AD-1224C56F4507}"/>
              </a:ext>
            </a:extLst>
          </p:cNvPr>
          <p:cNvSpPr/>
          <p:nvPr userDrawn="1"/>
        </p:nvSpPr>
        <p:spPr>
          <a:xfrm rot="10800000">
            <a:off x="11870888" y="5500249"/>
            <a:ext cx="321112" cy="280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23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tellysbild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00D4C1-CA83-924C-ACF6-7A56C964A9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F097DB4-7D69-F446-9FAB-5641F169D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11227453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13285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2FDEDD4-3C78-3343-9A10-1A3EE7C629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11227453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132856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596C43E-9D9E-1D41-B0B3-CD0EB024A5E4}"/>
              </a:ext>
            </a:extLst>
          </p:cNvPr>
          <p:cNvSpPr/>
          <p:nvPr userDrawn="1"/>
        </p:nvSpPr>
        <p:spPr>
          <a:xfrm>
            <a:off x="3261" y="45926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9B5521-C2A3-A441-B999-F2447A458EAF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866F8D-7F58-C141-BC3E-5DBF3CA36587}"/>
              </a:ext>
            </a:extLst>
          </p:cNvPr>
          <p:cNvSpPr/>
          <p:nvPr userDrawn="1"/>
        </p:nvSpPr>
        <p:spPr>
          <a:xfrm>
            <a:off x="11870888" y="107754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69D740-F336-9140-824F-BE835F2B8E3D}"/>
              </a:ext>
            </a:extLst>
          </p:cNvPr>
          <p:cNvSpPr txBox="1"/>
          <p:nvPr userDrawn="1"/>
        </p:nvSpPr>
        <p:spPr>
          <a:xfrm>
            <a:off x="6572528" y="5808678"/>
            <a:ext cx="4976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The global standard for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the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good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governance</a:t>
            </a:r>
            <a:b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of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oil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, gas and mineral </a:t>
            </a:r>
            <a:r>
              <a:rPr lang="nb-NO" sz="2000" b="0" i="0" kern="1200" dirty="0" err="1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resources</a:t>
            </a:r>
            <a:r>
              <a:rPr lang="nb-NO" sz="2000" b="0" i="0" kern="1200" dirty="0">
                <a:solidFill>
                  <a:srgbClr val="002157"/>
                </a:solidFill>
                <a:effectLst/>
                <a:latin typeface="+mj-lt"/>
                <a:ea typeface="+mn-ea"/>
                <a:cs typeface="+mn-cs"/>
              </a:rPr>
              <a:t>.</a:t>
            </a:r>
            <a:endParaRPr lang="nb-NO" sz="2000" b="0" i="0" dirty="0">
              <a:solidFill>
                <a:srgbClr val="002157"/>
              </a:solidFill>
              <a:latin typeface="+mj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F01A5C-F0D7-7343-90AC-D12336C68785}"/>
              </a:ext>
            </a:extLst>
          </p:cNvPr>
          <p:cNvSpPr/>
          <p:nvPr userDrawn="1"/>
        </p:nvSpPr>
        <p:spPr>
          <a:xfrm>
            <a:off x="7511040" y="1082351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62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tellysbild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5" y="3886159"/>
            <a:ext cx="4711991" cy="417758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13285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35" y="3056502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5600" b="1" i="0">
                <a:solidFill>
                  <a:srgbClr val="132856"/>
                </a:solidFill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CBBB60AB-D187-B94C-89DD-226E326D11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00C876-71FD-7C45-80C5-76C71DFC4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C2A41E-824E-C949-AF2A-1CAFA124388F}"/>
              </a:ext>
            </a:extLst>
          </p:cNvPr>
          <p:cNvSpPr/>
          <p:nvPr userDrawn="1"/>
        </p:nvSpPr>
        <p:spPr>
          <a:xfrm>
            <a:off x="3261" y="45926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998A1A-FD10-F24F-9824-FA4018CAF4FB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C024B3-2786-E946-837A-A9623899FAAC}"/>
              </a:ext>
            </a:extLst>
          </p:cNvPr>
          <p:cNvSpPr/>
          <p:nvPr userDrawn="1"/>
        </p:nvSpPr>
        <p:spPr>
          <a:xfrm>
            <a:off x="5217170" y="1082351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2E1013-46BC-F648-8C7F-359A428369FB}"/>
              </a:ext>
            </a:extLst>
          </p:cNvPr>
          <p:cNvSpPr/>
          <p:nvPr userDrawn="1"/>
        </p:nvSpPr>
        <p:spPr>
          <a:xfrm>
            <a:off x="2233056" y="107754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506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tellysbilde">
    <p:bg>
      <p:bgPr>
        <a:solidFill>
          <a:srgbClr val="FAEDBC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70B929-9328-914C-BFEB-1BA8D78F10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629E4-6460-A14A-9BC9-0B8BB909E3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230" y="2053643"/>
            <a:ext cx="4277537" cy="27507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1CD7BD5-931D-E541-8629-0F1E0B04D6E8}"/>
              </a:ext>
            </a:extLst>
          </p:cNvPr>
          <p:cNvSpPr/>
          <p:nvPr userDrawn="1"/>
        </p:nvSpPr>
        <p:spPr>
          <a:xfrm>
            <a:off x="3261" y="45926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5115EB-A749-CB40-ABA6-675F3CD2977F}"/>
              </a:ext>
            </a:extLst>
          </p:cNvPr>
          <p:cNvSpPr/>
          <p:nvPr userDrawn="1"/>
        </p:nvSpPr>
        <p:spPr>
          <a:xfrm>
            <a:off x="3484279" y="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5CD8DD-12D1-4B4A-9238-1196CE17BCCA}"/>
              </a:ext>
            </a:extLst>
          </p:cNvPr>
          <p:cNvSpPr/>
          <p:nvPr userDrawn="1"/>
        </p:nvSpPr>
        <p:spPr>
          <a:xfrm>
            <a:off x="7511040" y="1082351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5A3E740-DD37-9245-BD7A-8401CE3A6154}"/>
              </a:ext>
            </a:extLst>
          </p:cNvPr>
          <p:cNvSpPr/>
          <p:nvPr userDrawn="1"/>
        </p:nvSpPr>
        <p:spPr>
          <a:xfrm>
            <a:off x="11870888" y="1077544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9B745A-5D26-C047-A9C7-9C5BEFF193A1}"/>
              </a:ext>
            </a:extLst>
          </p:cNvPr>
          <p:cNvSpPr/>
          <p:nvPr userDrawn="1"/>
        </p:nvSpPr>
        <p:spPr>
          <a:xfrm rot="10800000">
            <a:off x="11308653" y="611853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EE9FA9-A327-6248-967F-893ADCB92D87}"/>
              </a:ext>
            </a:extLst>
          </p:cNvPr>
          <p:cNvSpPr/>
          <p:nvPr userDrawn="1"/>
        </p:nvSpPr>
        <p:spPr>
          <a:xfrm rot="10800000">
            <a:off x="8389870" y="6577790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5F2C8DD-E55E-5E49-8657-720F9A9D4DF2}"/>
              </a:ext>
            </a:extLst>
          </p:cNvPr>
          <p:cNvSpPr/>
          <p:nvPr userDrawn="1"/>
        </p:nvSpPr>
        <p:spPr>
          <a:xfrm rot="10800000">
            <a:off x="4285761" y="549543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69BC6AF-5607-7D45-B183-9BDF4622ED45}"/>
              </a:ext>
            </a:extLst>
          </p:cNvPr>
          <p:cNvSpPr/>
          <p:nvPr userDrawn="1"/>
        </p:nvSpPr>
        <p:spPr>
          <a:xfrm rot="10800000">
            <a:off x="3261" y="5500246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666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 og innhold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9C52459-D2B3-C546-9363-E84D342AFB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2812" y="1194998"/>
            <a:ext cx="4711991" cy="74499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4000" b="1" i="0">
                <a:latin typeface="Franklin Gothic Demi" panose="020B06030201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812" y="2019792"/>
            <a:ext cx="4712614" cy="23383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50554C5D-EF36-E249-B10A-0FB9A042CF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0227" y="1194998"/>
            <a:ext cx="5781772" cy="478159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6B3055C-3316-D645-ADCA-DEB8B4F59F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854686-49CF-2044-8971-F5576D049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9/1/2020</a:t>
            </a:fld>
            <a:endParaRPr lang="en-US" dirty="0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464EEBCF-38E5-AD4B-8659-D88B8DD95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3D016E7E-798D-FE4E-93A5-3E0EDFA25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4290E2-A1A3-B741-9CBD-D98316A373CB}"/>
              </a:ext>
            </a:extLst>
          </p:cNvPr>
          <p:cNvSpPr/>
          <p:nvPr userDrawn="1"/>
        </p:nvSpPr>
        <p:spPr>
          <a:xfrm rot="10800000">
            <a:off x="642812" y="0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A7434-1A7A-2B4E-8EE6-16FCE790ADC7}"/>
              </a:ext>
            </a:extLst>
          </p:cNvPr>
          <p:cNvSpPr/>
          <p:nvPr userDrawn="1"/>
        </p:nvSpPr>
        <p:spPr>
          <a:xfrm rot="10800000">
            <a:off x="4798353" y="560416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355435-836E-A844-9369-3492A9CEC711}"/>
              </a:ext>
            </a:extLst>
          </p:cNvPr>
          <p:cNvSpPr/>
          <p:nvPr userDrawn="1"/>
        </p:nvSpPr>
        <p:spPr>
          <a:xfrm rot="10800000">
            <a:off x="7838104" y="280208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C1036-51BC-E244-A360-023C7327BB3A}"/>
              </a:ext>
            </a:extLst>
          </p:cNvPr>
          <p:cNvSpPr/>
          <p:nvPr userDrawn="1"/>
        </p:nvSpPr>
        <p:spPr>
          <a:xfrm rot="10800000">
            <a:off x="11870887" y="560417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053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2" y="1194998"/>
            <a:ext cx="10905753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2" y="2019792"/>
            <a:ext cx="10905753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6796DC-8000-D44B-AD74-3F72B4EBF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8B4D6C5-9BF0-5A49-9693-24A369DB7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9/1/2020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A686105-7BC9-224A-B16E-B13F4BA9A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CCD24B93-4D97-C146-8244-BF6FA5ECA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A9708-ACEE-3C49-9190-E339828EF3DF}"/>
              </a:ext>
            </a:extLst>
          </p:cNvPr>
          <p:cNvSpPr/>
          <p:nvPr userDrawn="1"/>
        </p:nvSpPr>
        <p:spPr>
          <a:xfrm>
            <a:off x="11308652" y="560417"/>
            <a:ext cx="883347" cy="280207"/>
          </a:xfrm>
          <a:prstGeom prst="rect">
            <a:avLst/>
          </a:prstGeom>
          <a:solidFill>
            <a:srgbClr val="002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D776-D791-A645-9ECF-9C0B75DAE595}"/>
              </a:ext>
            </a:extLst>
          </p:cNvPr>
          <p:cNvSpPr/>
          <p:nvPr userDrawn="1"/>
        </p:nvSpPr>
        <p:spPr>
          <a:xfrm>
            <a:off x="7715346" y="1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608E4-FCDF-7341-BDDE-2D407FE18E82}"/>
              </a:ext>
            </a:extLst>
          </p:cNvPr>
          <p:cNvSpPr/>
          <p:nvPr userDrawn="1"/>
        </p:nvSpPr>
        <p:spPr>
          <a:xfrm>
            <a:off x="4117877" y="28020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3FFE0-A21C-7741-92B5-34AB4E684857}"/>
              </a:ext>
            </a:extLst>
          </p:cNvPr>
          <p:cNvSpPr/>
          <p:nvPr userDrawn="1"/>
        </p:nvSpPr>
        <p:spPr>
          <a:xfrm>
            <a:off x="642812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, innhold og bilde"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58431D-8E20-AE40-9B25-7E1CFCA4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13" y="1194998"/>
            <a:ext cx="7072534" cy="67166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64713-EC13-F543-A4C5-7C9EA105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13" y="2019792"/>
            <a:ext cx="7072534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6796DC-8000-D44B-AD74-3F72B4EBF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434" y="5826626"/>
            <a:ext cx="1495766" cy="673730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8B4D6C5-9BF0-5A49-9693-24A369DB7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9/1/2020</a:t>
            </a:fld>
            <a:endParaRPr lang="en-US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A686105-7BC9-224A-B16E-B13F4BA9A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485169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D776-D791-A645-9ECF-9C0B75DAE595}"/>
              </a:ext>
            </a:extLst>
          </p:cNvPr>
          <p:cNvSpPr/>
          <p:nvPr userDrawn="1"/>
        </p:nvSpPr>
        <p:spPr>
          <a:xfrm>
            <a:off x="7715346" y="1"/>
            <a:ext cx="321112" cy="280207"/>
          </a:xfrm>
          <a:prstGeom prst="rect">
            <a:avLst/>
          </a:prstGeom>
          <a:solidFill>
            <a:srgbClr val="025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608E4-FCDF-7341-BDDE-2D407FE18E82}"/>
              </a:ext>
            </a:extLst>
          </p:cNvPr>
          <p:cNvSpPr/>
          <p:nvPr userDrawn="1"/>
        </p:nvSpPr>
        <p:spPr>
          <a:xfrm>
            <a:off x="4117877" y="280209"/>
            <a:ext cx="878830" cy="280207"/>
          </a:xfrm>
          <a:prstGeom prst="rect">
            <a:avLst/>
          </a:prstGeom>
          <a:solidFill>
            <a:srgbClr val="0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E3FFE0-A21C-7741-92B5-34AB4E684857}"/>
              </a:ext>
            </a:extLst>
          </p:cNvPr>
          <p:cNvSpPr/>
          <p:nvPr userDrawn="1"/>
        </p:nvSpPr>
        <p:spPr>
          <a:xfrm>
            <a:off x="642812" y="0"/>
            <a:ext cx="321112" cy="280207"/>
          </a:xfrm>
          <a:prstGeom prst="rect">
            <a:avLst/>
          </a:prstGeom>
          <a:solidFill>
            <a:srgbClr val="00C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7" name="Plassholder for bilde 12">
            <a:extLst>
              <a:ext uri="{FF2B5EF4-FFF2-40B4-BE49-F238E27FC236}">
                <a16:creationId xmlns:a16="http://schemas.microsoft.com/office/drawing/2014/main" id="{BEEEAE90-EF8E-3743-B611-305BD4EAA3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36457" y="0"/>
            <a:ext cx="4155543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900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434" y="685800"/>
            <a:ext cx="10881616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34" y="2286000"/>
            <a:ext cx="10881616" cy="3474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434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87DE6118-2437-4B30-8E3C-4D2BE6020583}" type="datetimeFigureOut">
              <a:rPr lang="en-US" smtClean="0"/>
              <a:pPr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28758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rgbClr val="132856"/>
                </a:solidFill>
                <a:latin typeface="+mn-lt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  <p:sldLayoutId id="2147483675" r:id="rId3"/>
    <p:sldLayoutId id="2147483678" r:id="rId4"/>
    <p:sldLayoutId id="2147483680" r:id="rId5"/>
    <p:sldLayoutId id="2147483676" r:id="rId6"/>
    <p:sldLayoutId id="2147483668" r:id="rId7"/>
    <p:sldLayoutId id="2147483650" r:id="rId8"/>
    <p:sldLayoutId id="2147483688" r:id="rId9"/>
    <p:sldLayoutId id="2147483686" r:id="rId10"/>
    <p:sldLayoutId id="2147483663" r:id="rId11"/>
    <p:sldLayoutId id="2147483683" r:id="rId12"/>
    <p:sldLayoutId id="2147483684" r:id="rId13"/>
    <p:sldLayoutId id="2147483685" r:id="rId14"/>
    <p:sldLayoutId id="2147483687" r:id="rId15"/>
    <p:sldLayoutId id="2147483654" r:id="rId16"/>
    <p:sldLayoutId id="2147483681" r:id="rId17"/>
    <p:sldLayoutId id="2147483682" r:id="rId18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600" b="1" i="0" kern="1200" baseline="0">
          <a:solidFill>
            <a:srgbClr val="132856"/>
          </a:solidFill>
          <a:latin typeface="Franklin Gothic Demi" panose="020B0603020102020204" pitchFamily="34" charset="0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rgbClr val="132856"/>
          </a:solidFill>
          <a:latin typeface="+mj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B86E31F-55FF-2E41-AB26-CEECCBD28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6" y="3646999"/>
            <a:ext cx="11227453" cy="1408638"/>
          </a:xfrm>
        </p:spPr>
        <p:txBody>
          <a:bodyPr>
            <a:normAutofit/>
          </a:bodyPr>
          <a:lstStyle/>
          <a:p>
            <a:r>
              <a:rPr lang="en-GB" sz="1800" dirty="0"/>
              <a:t>Requirements 6.1 and 6.4</a:t>
            </a:r>
          </a:p>
          <a:p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24 June 2020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9E2AE-17D2-1A43-8B68-275E4E90DD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435" y="2202070"/>
            <a:ext cx="11227453" cy="1958009"/>
          </a:xfrm>
        </p:spPr>
        <p:txBody>
          <a:bodyPr>
            <a:normAutofit/>
          </a:bodyPr>
          <a:lstStyle/>
          <a:p>
            <a:r>
              <a:rPr lang="en-GB" dirty="0"/>
              <a:t>Environmental disclosures</a:t>
            </a:r>
          </a:p>
        </p:txBody>
      </p:sp>
    </p:spTree>
    <p:extLst>
      <p:ext uri="{BB962C8B-B14F-4D97-AF65-F5344CB8AC3E}">
        <p14:creationId xmlns:p14="http://schemas.microsoft.com/office/powerpoint/2010/main" val="2623336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5645" y="2286000"/>
            <a:ext cx="5336224" cy="3581400"/>
          </a:xfrm>
        </p:spPr>
        <p:txBody>
          <a:bodyPr/>
          <a:lstStyle/>
          <a:p>
            <a:r>
              <a:rPr lang="en-US" dirty="0"/>
              <a:t>Laws and Decrees (general)</a:t>
            </a:r>
          </a:p>
          <a:p>
            <a:r>
              <a:rPr lang="en-US" dirty="0"/>
              <a:t>Regulations and decrees (mining)</a:t>
            </a:r>
          </a:p>
          <a:p>
            <a:r>
              <a:rPr lang="en-US" dirty="0"/>
              <a:t>Laws, regulations, decrees (oil and gas)</a:t>
            </a:r>
          </a:p>
          <a:p>
            <a:r>
              <a:rPr lang="en-US" dirty="0"/>
              <a:t>Sources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C4398-2BC2-4B2F-A83B-5C9D0A865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98" t="15978" r="27913" b="19449"/>
          <a:stretch/>
        </p:blipFill>
        <p:spPr>
          <a:xfrm>
            <a:off x="6944906" y="1214791"/>
            <a:ext cx="4375517" cy="559836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6B5188-4A8D-4F7D-9FB1-7648B0822B82}"/>
              </a:ext>
            </a:extLst>
          </p:cNvPr>
          <p:cNvCxnSpPr/>
          <p:nvPr/>
        </p:nvCxnSpPr>
        <p:spPr>
          <a:xfrm flipV="1">
            <a:off x="4020337" y="2286000"/>
            <a:ext cx="3136165" cy="2078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A19B65-00FB-4ABC-A785-8FC55ADDFE30}"/>
              </a:ext>
            </a:extLst>
          </p:cNvPr>
          <p:cNvCxnSpPr>
            <a:cxnSpLocks/>
          </p:cNvCxnSpPr>
          <p:nvPr/>
        </p:nvCxnSpPr>
        <p:spPr>
          <a:xfrm flipV="1">
            <a:off x="4527917" y="2400300"/>
            <a:ext cx="4088521" cy="5308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6B597F-3E35-4DDE-B9D9-DCF735372720}"/>
              </a:ext>
            </a:extLst>
          </p:cNvPr>
          <p:cNvCxnSpPr>
            <a:cxnSpLocks/>
          </p:cNvCxnSpPr>
          <p:nvPr/>
        </p:nvCxnSpPr>
        <p:spPr>
          <a:xfrm flipV="1">
            <a:off x="5247095" y="2400300"/>
            <a:ext cx="5075801" cy="10937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F455B2-2F84-4560-8415-6EB6D6A6A5C8}"/>
              </a:ext>
            </a:extLst>
          </p:cNvPr>
          <p:cNvCxnSpPr>
            <a:cxnSpLocks/>
          </p:cNvCxnSpPr>
          <p:nvPr/>
        </p:nvCxnSpPr>
        <p:spPr>
          <a:xfrm>
            <a:off x="1890516" y="3882339"/>
            <a:ext cx="5689180" cy="20993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92" y="815174"/>
            <a:ext cx="10905753" cy="671660"/>
          </a:xfrm>
        </p:spPr>
        <p:txBody>
          <a:bodyPr/>
          <a:lstStyle/>
          <a:p>
            <a:r>
              <a:rPr lang="en-US" dirty="0"/>
              <a:t>Example: Peru 2016 EITI Report</a:t>
            </a:r>
            <a:br>
              <a:rPr lang="en-US" dirty="0"/>
            </a:br>
            <a:r>
              <a:rPr lang="en-US" dirty="0"/>
              <a:t>Overview legal provisions</a:t>
            </a:r>
          </a:p>
        </p:txBody>
      </p:sp>
    </p:spTree>
    <p:extLst>
      <p:ext uri="{BB962C8B-B14F-4D97-AF65-F5344CB8AC3E}">
        <p14:creationId xmlns:p14="http://schemas.microsoft.com/office/powerpoint/2010/main" val="93613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59" y="873793"/>
            <a:ext cx="10905753" cy="671660"/>
          </a:xfrm>
        </p:spPr>
        <p:txBody>
          <a:bodyPr/>
          <a:lstStyle/>
          <a:p>
            <a:r>
              <a:rPr lang="en-US" dirty="0"/>
              <a:t>Peru 2016 Report (legal provisions cont.)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2518" y="2041684"/>
            <a:ext cx="5336224" cy="3581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Summary explanation of each Law, </a:t>
            </a:r>
          </a:p>
          <a:p>
            <a:pPr marL="0" indent="0">
              <a:buNone/>
            </a:pPr>
            <a:r>
              <a:rPr lang="en-US" dirty="0"/>
              <a:t>Decree and Regulation (norm)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EE527-541D-476C-8924-9046C37CB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52" t="12562" r="28161" b="25290"/>
          <a:stretch/>
        </p:blipFill>
        <p:spPr>
          <a:xfrm>
            <a:off x="4561756" y="1745672"/>
            <a:ext cx="3302420" cy="4262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F48D3-D18D-44EF-9DDE-9995BD7EF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4" t="13444" r="27665" b="19669"/>
          <a:stretch/>
        </p:blipFill>
        <p:spPr>
          <a:xfrm>
            <a:off x="7761063" y="1420720"/>
            <a:ext cx="3544245" cy="458711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6BE373-0C19-48EB-8E2C-05D7C64176D8}"/>
              </a:ext>
            </a:extLst>
          </p:cNvPr>
          <p:cNvCxnSpPr/>
          <p:nvPr/>
        </p:nvCxnSpPr>
        <p:spPr>
          <a:xfrm>
            <a:off x="4058122" y="2286000"/>
            <a:ext cx="1057984" cy="2078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221D30-DD54-451D-89F9-0745EB0573BF}"/>
              </a:ext>
            </a:extLst>
          </p:cNvPr>
          <p:cNvCxnSpPr>
            <a:cxnSpLocks/>
          </p:cNvCxnSpPr>
          <p:nvPr/>
        </p:nvCxnSpPr>
        <p:spPr>
          <a:xfrm>
            <a:off x="1057983" y="2738134"/>
            <a:ext cx="7292529" cy="12746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2C155C-11CE-4AF9-9394-7670A0F320A1}"/>
              </a:ext>
            </a:extLst>
          </p:cNvPr>
          <p:cNvCxnSpPr>
            <a:cxnSpLocks/>
          </p:cNvCxnSpPr>
          <p:nvPr/>
        </p:nvCxnSpPr>
        <p:spPr>
          <a:xfrm>
            <a:off x="3461117" y="2738134"/>
            <a:ext cx="4889395" cy="6493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242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59" y="985273"/>
            <a:ext cx="10905753" cy="671660"/>
          </a:xfrm>
        </p:spPr>
        <p:txBody>
          <a:bodyPr/>
          <a:lstStyle/>
          <a:p>
            <a:r>
              <a:rPr lang="en-US" dirty="0"/>
              <a:t>Peru 2016 Report </a:t>
            </a:r>
            <a:r>
              <a:rPr lang="en-US"/>
              <a:t>(</a:t>
            </a:r>
            <a:r>
              <a:rPr lang="en-US" dirty="0"/>
              <a:t>relevant government agencies)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478" y="2291799"/>
            <a:ext cx="5336224" cy="35814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0DB29-5DE0-4721-9A0E-7A5F17800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1" t="14367" r="16137" b="20000"/>
          <a:stretch/>
        </p:blipFill>
        <p:spPr>
          <a:xfrm>
            <a:off x="4194148" y="1597391"/>
            <a:ext cx="6997805" cy="500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7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59" y="985273"/>
            <a:ext cx="10905753" cy="671660"/>
          </a:xfrm>
        </p:spPr>
        <p:txBody>
          <a:bodyPr/>
          <a:lstStyle/>
          <a:p>
            <a:r>
              <a:rPr lang="en-US" dirty="0"/>
              <a:t>Peru 2016 Report (Roles and responsibilities of relevant agencies)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D04681-DC72-46FA-A7F0-9FA9F946EAD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ABCEC-B940-478A-959F-CD5BF8DA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99" t="12561" r="22459" b="16474"/>
          <a:stretch/>
        </p:blipFill>
        <p:spPr>
          <a:xfrm>
            <a:off x="6096000" y="1656933"/>
            <a:ext cx="4740774" cy="5122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7FC5B-7617-49FB-9C0A-BD81BF93734D}"/>
              </a:ext>
            </a:extLst>
          </p:cNvPr>
          <p:cNvSpPr txBox="1"/>
          <p:nvPr/>
        </p:nvSpPr>
        <p:spPr>
          <a:xfrm>
            <a:off x="2410691" y="2773428"/>
            <a:ext cx="31134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Example </a:t>
            </a:r>
          </a:p>
          <a:p>
            <a:endParaRPr lang="en-US" sz="2400" b="1" dirty="0"/>
          </a:p>
          <a:p>
            <a:r>
              <a:rPr lang="en-US" sz="2400" b="1" dirty="0"/>
              <a:t>SENACE</a:t>
            </a:r>
            <a:br>
              <a:rPr lang="en-US" sz="2400" b="1" dirty="0"/>
            </a:br>
            <a:r>
              <a:rPr lang="en-US" sz="2400" b="1" dirty="0"/>
              <a:t>(National certification </a:t>
            </a:r>
          </a:p>
          <a:p>
            <a:r>
              <a:rPr lang="en-US" sz="2400" b="1" dirty="0"/>
              <a:t>System) approves EIAs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CD4C4C3-51E1-4DB0-B6EA-9AB825DC0E3B}"/>
              </a:ext>
            </a:extLst>
          </p:cNvPr>
          <p:cNvCxnSpPr/>
          <p:nvPr/>
        </p:nvCxnSpPr>
        <p:spPr>
          <a:xfrm>
            <a:off x="4511544" y="4712420"/>
            <a:ext cx="2372906" cy="10611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386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59" y="985273"/>
            <a:ext cx="10905753" cy="671660"/>
          </a:xfrm>
        </p:spPr>
        <p:txBody>
          <a:bodyPr/>
          <a:lstStyle/>
          <a:p>
            <a:r>
              <a:rPr lang="en-US" dirty="0"/>
              <a:t>Peru 2016 – Certifications (</a:t>
            </a:r>
            <a:r>
              <a:rPr lang="en-US" sz="1800" i="1" dirty="0"/>
              <a:t>mainstreamed in SENACE website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1833" y="2221164"/>
            <a:ext cx="5336224" cy="3581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Online consultation </a:t>
            </a:r>
          </a:p>
          <a:p>
            <a:pPr marL="0" indent="0">
              <a:buNone/>
            </a:pPr>
            <a:r>
              <a:rPr lang="en-US" dirty="0"/>
              <a:t>(geo-referenced)</a:t>
            </a:r>
          </a:p>
          <a:p>
            <a:pPr marL="0" indent="0">
              <a:buNone/>
            </a:pPr>
            <a:r>
              <a:rPr lang="en-US" dirty="0"/>
              <a:t>in </a:t>
            </a:r>
          </a:p>
          <a:p>
            <a:pPr marL="0" indent="0">
              <a:buNone/>
            </a:pPr>
            <a:r>
              <a:rPr lang="en-US" dirty="0"/>
              <a:t>SENACE’s website</a:t>
            </a:r>
          </a:p>
          <a:p>
            <a:pPr marL="0" indent="0">
              <a:buNone/>
            </a:pPr>
            <a:r>
              <a:rPr lang="en-US" dirty="0"/>
              <a:t>of environmental </a:t>
            </a:r>
          </a:p>
          <a:p>
            <a:pPr marL="0" indent="0">
              <a:buNone/>
            </a:pPr>
            <a:r>
              <a:rPr lang="en-US" dirty="0"/>
              <a:t>certifications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86BBD-2A49-4841-9FA4-D4C643C7B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96" t="15428" r="21715" b="15702"/>
          <a:stretch/>
        </p:blipFill>
        <p:spPr>
          <a:xfrm>
            <a:off x="8645236" y="1700170"/>
            <a:ext cx="3254535" cy="4985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6BEE9-C42A-46D2-9B57-D41A07871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38" t="3637" r="39751" b="11626"/>
          <a:stretch/>
        </p:blipFill>
        <p:spPr>
          <a:xfrm>
            <a:off x="3907418" y="1533918"/>
            <a:ext cx="4611095" cy="520694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42BEDB-A9CA-4DE3-9BB0-5F4F0E6CBC22}"/>
              </a:ext>
            </a:extLst>
          </p:cNvPr>
          <p:cNvCxnSpPr>
            <a:cxnSpLocks/>
          </p:cNvCxnSpPr>
          <p:nvPr/>
        </p:nvCxnSpPr>
        <p:spPr>
          <a:xfrm>
            <a:off x="1999661" y="3294784"/>
            <a:ext cx="2950190" cy="20292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703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61" y="832837"/>
            <a:ext cx="10905753" cy="671660"/>
          </a:xfrm>
        </p:spPr>
        <p:txBody>
          <a:bodyPr/>
          <a:lstStyle/>
          <a:p>
            <a:r>
              <a:rPr lang="en-US" dirty="0"/>
              <a:t>Peru 2016 Report</a:t>
            </a:r>
            <a:br>
              <a:rPr lang="en-US" dirty="0"/>
            </a:br>
            <a:r>
              <a:rPr lang="en-US" dirty="0"/>
              <a:t>Liabilities and remediations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1833" y="2221164"/>
            <a:ext cx="5336224" cy="3581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Liabilities oil and gas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Liabilities mining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Remediation (Contingency fund)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42BEDB-A9CA-4DE3-9BB0-5F4F0E6CBC22}"/>
              </a:ext>
            </a:extLst>
          </p:cNvPr>
          <p:cNvCxnSpPr>
            <a:cxnSpLocks/>
          </p:cNvCxnSpPr>
          <p:nvPr/>
        </p:nvCxnSpPr>
        <p:spPr>
          <a:xfrm flipV="1">
            <a:off x="2687350" y="2171700"/>
            <a:ext cx="4136643" cy="2426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C093B9-BF9C-42D9-8BBD-55BE20AC0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49" t="15390" r="23574" b="12396"/>
          <a:stretch/>
        </p:blipFill>
        <p:spPr>
          <a:xfrm>
            <a:off x="6925116" y="1750081"/>
            <a:ext cx="4179035" cy="495239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6E8C14-23D8-41CB-9824-31690309413A}"/>
              </a:ext>
            </a:extLst>
          </p:cNvPr>
          <p:cNvCxnSpPr>
            <a:cxnSpLocks/>
          </p:cNvCxnSpPr>
          <p:nvPr/>
        </p:nvCxnSpPr>
        <p:spPr>
          <a:xfrm>
            <a:off x="2431670" y="3383993"/>
            <a:ext cx="4619034" cy="2884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126A1B-DC0C-4450-9064-4CD58AA8828D}"/>
              </a:ext>
            </a:extLst>
          </p:cNvPr>
          <p:cNvCxnSpPr>
            <a:cxnSpLocks/>
          </p:cNvCxnSpPr>
          <p:nvPr/>
        </p:nvCxnSpPr>
        <p:spPr>
          <a:xfrm>
            <a:off x="2431670" y="4461335"/>
            <a:ext cx="4493446" cy="7756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8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1" y="765249"/>
            <a:ext cx="10905753" cy="671660"/>
          </a:xfrm>
        </p:spPr>
        <p:txBody>
          <a:bodyPr/>
          <a:lstStyle/>
          <a:p>
            <a:r>
              <a:rPr lang="en-US" dirty="0"/>
              <a:t>Peru 2016 Report– </a:t>
            </a:r>
            <a:br>
              <a:rPr lang="en-US" dirty="0"/>
            </a:br>
            <a:r>
              <a:rPr lang="en-US" dirty="0"/>
              <a:t>Sanctions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81833" y="2221164"/>
            <a:ext cx="5336224" cy="3581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Sanctions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Summary of sanctions imposed by OEFA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Summary of sanctions imposed by environmental court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A1C03-80D3-467C-93D1-641EF807B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30" t="12452" r="22042" b="18127"/>
          <a:stretch/>
        </p:blipFill>
        <p:spPr>
          <a:xfrm>
            <a:off x="6596384" y="900355"/>
            <a:ext cx="4761824" cy="580571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6E8C14-23D8-41CB-9824-31690309413A}"/>
              </a:ext>
            </a:extLst>
          </p:cNvPr>
          <p:cNvCxnSpPr>
            <a:cxnSpLocks/>
          </p:cNvCxnSpPr>
          <p:nvPr/>
        </p:nvCxnSpPr>
        <p:spPr>
          <a:xfrm>
            <a:off x="2951679" y="3429000"/>
            <a:ext cx="5812313" cy="8860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126A1B-DC0C-4450-9064-4CD58AA8828D}"/>
              </a:ext>
            </a:extLst>
          </p:cNvPr>
          <p:cNvCxnSpPr>
            <a:cxnSpLocks/>
          </p:cNvCxnSpPr>
          <p:nvPr/>
        </p:nvCxnSpPr>
        <p:spPr>
          <a:xfrm>
            <a:off x="2431670" y="4461335"/>
            <a:ext cx="4242275" cy="14936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42BEDB-A9CA-4DE3-9BB0-5F4F0E6CBC22}"/>
              </a:ext>
            </a:extLst>
          </p:cNvPr>
          <p:cNvCxnSpPr>
            <a:cxnSpLocks/>
          </p:cNvCxnSpPr>
          <p:nvPr/>
        </p:nvCxnSpPr>
        <p:spPr>
          <a:xfrm flipV="1">
            <a:off x="2687350" y="1390493"/>
            <a:ext cx="3328042" cy="10238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220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D83DD-E80E-4AAE-963A-BE3D16DFB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1" t="27218" r="13284" b="5235"/>
          <a:stretch/>
        </p:blipFill>
        <p:spPr>
          <a:xfrm>
            <a:off x="3713582" y="1905058"/>
            <a:ext cx="7554649" cy="4952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22" y="780678"/>
            <a:ext cx="10905753" cy="671660"/>
          </a:xfrm>
        </p:spPr>
        <p:txBody>
          <a:bodyPr/>
          <a:lstStyle/>
          <a:p>
            <a:r>
              <a:rPr lang="en-US" dirty="0"/>
              <a:t>Peru 2016 Report– </a:t>
            </a:r>
            <a:br>
              <a:rPr lang="en-US" dirty="0"/>
            </a:br>
            <a:r>
              <a:rPr lang="en-US" dirty="0"/>
              <a:t>Links to relevant info (mainstreaming)</a:t>
            </a:r>
          </a:p>
        </p:txBody>
      </p:sp>
    </p:spTree>
    <p:extLst>
      <p:ext uri="{BB962C8B-B14F-4D97-AF65-F5344CB8AC3E}">
        <p14:creationId xmlns:p14="http://schemas.microsoft.com/office/powerpoint/2010/main" val="336067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16" y="788791"/>
            <a:ext cx="10905753" cy="671660"/>
          </a:xfrm>
        </p:spPr>
        <p:txBody>
          <a:bodyPr/>
          <a:lstStyle/>
          <a:p>
            <a:r>
              <a:rPr lang="en-US" dirty="0"/>
              <a:t>Other examples in LAC - Colombia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2436" y="1346794"/>
            <a:ext cx="10698311" cy="3581400"/>
          </a:xfrm>
        </p:spPr>
        <p:txBody>
          <a:bodyPr/>
          <a:lstStyle/>
          <a:p>
            <a:r>
              <a:rPr lang="en-US" dirty="0"/>
              <a:t>For example, Colombia includes environmental follow-up in its portal  (EITI Reports 2016 and 2017) infographics to explain how to request environmental </a:t>
            </a:r>
            <a:r>
              <a:rPr lang="en-US" b="1" u="sng" dirty="0"/>
              <a:t>licenses, </a:t>
            </a:r>
            <a:r>
              <a:rPr lang="en-US" dirty="0"/>
              <a:t>among other information (contextual).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614AF-6CF5-4B11-8ED4-C33ABE18E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3" t="26777" r="16507" b="16474"/>
          <a:stretch/>
        </p:blipFill>
        <p:spPr>
          <a:xfrm>
            <a:off x="2040396" y="2055510"/>
            <a:ext cx="8448754" cy="47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91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16" y="788791"/>
            <a:ext cx="10905753" cy="671660"/>
          </a:xfrm>
        </p:spPr>
        <p:txBody>
          <a:bodyPr/>
          <a:lstStyle/>
          <a:p>
            <a:r>
              <a:rPr lang="en-US" dirty="0"/>
              <a:t>Other examples in LAC - Mexico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2436" y="1346794"/>
            <a:ext cx="10698311" cy="3581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Mexico conducted a scoping study on social and environmental disclosures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EB5CA-9921-463F-AFDD-B64443C4A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90" t="17410" r="36901" b="30367"/>
          <a:stretch/>
        </p:blipFill>
        <p:spPr>
          <a:xfrm>
            <a:off x="7315200" y="2018454"/>
            <a:ext cx="3158836" cy="35814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7A7E9C4-47FF-44E4-AC4F-1170F000AD39}"/>
              </a:ext>
            </a:extLst>
          </p:cNvPr>
          <p:cNvSpPr txBox="1">
            <a:spLocks/>
          </p:cNvSpPr>
          <p:nvPr/>
        </p:nvSpPr>
        <p:spPr>
          <a:xfrm>
            <a:off x="1332265" y="2171700"/>
            <a:ext cx="5336224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132856"/>
                </a:solidFill>
                <a:latin typeface="+mj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u="sng" dirty="0"/>
              <a:t>Includes </a:t>
            </a:r>
            <a:r>
              <a:rPr lang="en-US" dirty="0"/>
              <a:t>information on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Norms (on use of land, water, residuals, protected areas)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Environmental permits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dirty="0"/>
              <a:t>Remediation Funds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/>
              <a:t>among others.</a:t>
            </a:r>
            <a:endParaRPr lang="en-US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u="sng" dirty="0"/>
              <a:t>Plus</a:t>
            </a:r>
            <a:r>
              <a:rPr lang="en-US" dirty="0"/>
              <a:t>: recommendations on what to include in EITI Reports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60D8-1200-3847-B99F-37039975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3" y="967748"/>
            <a:ext cx="10905753" cy="671660"/>
          </a:xfrm>
        </p:spPr>
        <p:txBody>
          <a:bodyPr/>
          <a:lstStyle/>
          <a:p>
            <a:r>
              <a:rPr lang="nb-NO" dirty="0" err="1"/>
              <a:t>Background</a:t>
            </a:r>
            <a:r>
              <a:rPr lang="nb-NO" dirty="0"/>
              <a:t> or «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did</a:t>
            </a:r>
            <a:r>
              <a:rPr lang="nb-NO" dirty="0"/>
              <a:t>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get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»?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58846-7A7D-4D10-A76F-ADBB9437F613}"/>
              </a:ext>
            </a:extLst>
          </p:cNvPr>
          <p:cNvSpPr txBox="1"/>
          <p:nvPr/>
        </p:nvSpPr>
        <p:spPr>
          <a:xfrm>
            <a:off x="643122" y="1921900"/>
            <a:ext cx="10169581" cy="292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Demand driven </a:t>
            </a:r>
            <a:r>
              <a:rPr lang="en-US" sz="1600" dirty="0"/>
              <a:t>– requested by all constituencies, many MSG members with environmental focus, high on our partners’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Local impact – environmental aspect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Compilation of good practices (briefs)</a:t>
            </a:r>
          </a:p>
          <a:p>
            <a:pPr marL="285750" indent="-285750">
              <a:buFontTx/>
              <a:buChar char="-"/>
            </a:pPr>
            <a:endParaRPr lang="en-US" sz="1600" b="1" dirty="0"/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8BA4D-EC7B-4088-9CE3-BC2D2A47A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26" y="3261048"/>
            <a:ext cx="2246431" cy="31843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E54F1-FC72-4D63-BB0B-71B3022E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06" y="3267296"/>
            <a:ext cx="2982624" cy="31718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4A18E647-673B-4AB3-8AF9-9ACC57264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080" y="3267096"/>
            <a:ext cx="2116026" cy="31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9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16" y="788791"/>
            <a:ext cx="10905753" cy="671660"/>
          </a:xfrm>
        </p:spPr>
        <p:txBody>
          <a:bodyPr/>
          <a:lstStyle/>
          <a:p>
            <a:r>
              <a:rPr lang="en-US" dirty="0"/>
              <a:t>Other examples in LAC - Mexico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61424" y="1369765"/>
            <a:ext cx="10698311" cy="43209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study also compared how mining companies were complying with the </a:t>
            </a:r>
            <a:r>
              <a:rPr lang="en-US" b="1" u="sng" dirty="0"/>
              <a:t>GRI Standard </a:t>
            </a:r>
            <a:r>
              <a:rPr lang="en-US" dirty="0"/>
              <a:t>for Sustainability reports: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GRI categories of reporting: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500" dirty="0"/>
              <a:t>Water</a:t>
            </a:r>
          </a:p>
          <a:p>
            <a:pPr marL="0" indent="0">
              <a:buNone/>
            </a:pPr>
            <a:r>
              <a:rPr lang="en-US" sz="1500" dirty="0"/>
              <a:t>Biodiversity</a:t>
            </a:r>
          </a:p>
          <a:p>
            <a:pPr marL="0" indent="0">
              <a:buNone/>
            </a:pPr>
            <a:r>
              <a:rPr lang="en-US" sz="1500" dirty="0"/>
              <a:t>Efficiency</a:t>
            </a:r>
          </a:p>
          <a:p>
            <a:pPr marL="0" indent="0">
              <a:buNone/>
            </a:pPr>
            <a:r>
              <a:rPr lang="en-US" sz="1500" dirty="0"/>
              <a:t>Emissions</a:t>
            </a:r>
          </a:p>
          <a:p>
            <a:pPr marL="0" indent="0">
              <a:buNone/>
            </a:pPr>
            <a:r>
              <a:rPr lang="en-US" sz="1500" dirty="0"/>
              <a:t>Residuals</a:t>
            </a:r>
          </a:p>
          <a:p>
            <a:pPr marL="0" indent="0">
              <a:buNone/>
            </a:pPr>
            <a:r>
              <a:rPr lang="en-US" sz="1500" dirty="0"/>
              <a:t>Environmental expenditures and</a:t>
            </a:r>
          </a:p>
          <a:p>
            <a:pPr marL="0" indent="0">
              <a:buNone/>
            </a:pPr>
            <a:r>
              <a:rPr lang="en-US" sz="1500" dirty="0" err="1"/>
              <a:t>investme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7A7E9C4-47FF-44E4-AC4F-1170F000AD39}"/>
              </a:ext>
            </a:extLst>
          </p:cNvPr>
          <p:cNvSpPr txBox="1">
            <a:spLocks/>
          </p:cNvSpPr>
          <p:nvPr/>
        </p:nvSpPr>
        <p:spPr>
          <a:xfrm>
            <a:off x="1332265" y="2171700"/>
            <a:ext cx="5336224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132856"/>
                </a:solidFill>
                <a:latin typeface="+mj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B1E4FE-45E7-4121-9BE5-D9B5CE173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81" t="17080" r="33492" b="8760"/>
          <a:stretch/>
        </p:blipFill>
        <p:spPr>
          <a:xfrm>
            <a:off x="3183981" y="1889256"/>
            <a:ext cx="2859403" cy="4728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DB420F-4E67-467F-9AAE-FAC9B60CD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61" t="11502" r="33677" b="30138"/>
          <a:stretch/>
        </p:blipFill>
        <p:spPr>
          <a:xfrm>
            <a:off x="6116680" y="2599615"/>
            <a:ext cx="3140709" cy="4017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E165A-7A9E-4A55-9C16-E46BB9691B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73" t="31056" r="33740" b="27603"/>
          <a:stretch/>
        </p:blipFill>
        <p:spPr>
          <a:xfrm>
            <a:off x="9219276" y="3669029"/>
            <a:ext cx="2924569" cy="2835169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C40F0F4-EB4C-4110-96F7-C20F1BADBE88}"/>
              </a:ext>
            </a:extLst>
          </p:cNvPr>
          <p:cNvSpPr txBox="1">
            <a:spLocks/>
          </p:cNvSpPr>
          <p:nvPr/>
        </p:nvSpPr>
        <p:spPr>
          <a:xfrm>
            <a:off x="6063229" y="1813958"/>
            <a:ext cx="2935697" cy="94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132856"/>
                </a:solidFill>
                <a:latin typeface="+mj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sz="1500" dirty="0"/>
              <a:t>Sustainability reports available per Mining (EITI) reporting company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US" dirty="0"/>
          </a:p>
          <a:p>
            <a:pPr marL="0" indent="0">
              <a:buFont typeface="Franklin Gothic Book" panose="020B05030201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571B90E-064A-4A09-8BD6-935E70853B24}"/>
              </a:ext>
            </a:extLst>
          </p:cNvPr>
          <p:cNvSpPr txBox="1">
            <a:spLocks/>
          </p:cNvSpPr>
          <p:nvPr/>
        </p:nvSpPr>
        <p:spPr>
          <a:xfrm>
            <a:off x="9310840" y="2586169"/>
            <a:ext cx="2935697" cy="94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rgbClr val="132856"/>
                </a:solidFill>
                <a:latin typeface="+mj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sz="1500" dirty="0"/>
              <a:t>Assessment of how many GRI Indicators selected companies reported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US" dirty="0"/>
          </a:p>
          <a:p>
            <a:pPr marL="0" indent="0">
              <a:buFont typeface="Franklin Gothic Book" panose="020B050302010202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57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7401F9-08CF-B548-8AC6-07431EF226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7513" y="1672457"/>
            <a:ext cx="4711991" cy="4047208"/>
          </a:xfrm>
        </p:spPr>
        <p:txBody>
          <a:bodyPr>
            <a:noAutofit/>
          </a:bodyPr>
          <a:lstStyle/>
          <a:p>
            <a:endParaRPr lang="es-419" sz="4800" dirty="0"/>
          </a:p>
        </p:txBody>
      </p:sp>
    </p:spTree>
    <p:extLst>
      <p:ext uri="{BB962C8B-B14F-4D97-AF65-F5344CB8AC3E}">
        <p14:creationId xmlns:p14="http://schemas.microsoft.com/office/powerpoint/2010/main" val="79216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60D8-1200-3847-B99F-37039975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3" y="781136"/>
            <a:ext cx="10905753" cy="671660"/>
          </a:xfrm>
        </p:spPr>
        <p:txBody>
          <a:bodyPr/>
          <a:lstStyle/>
          <a:p>
            <a:r>
              <a:rPr lang="en-GB" dirty="0"/>
              <a:t>Environmental reporting vs climate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6B7F0-F928-4718-94F5-A6DAF003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85" y="1639408"/>
            <a:ext cx="3803054" cy="48206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59C44169-4FCD-4AAA-B956-D10170BE9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093" y="2780522"/>
            <a:ext cx="5520698" cy="36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29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158846-7A7D-4D10-A76F-ADBB9437F613}"/>
              </a:ext>
            </a:extLst>
          </p:cNvPr>
          <p:cNvSpPr txBox="1"/>
          <p:nvPr/>
        </p:nvSpPr>
        <p:spPr>
          <a:xfrm>
            <a:off x="498746" y="2045858"/>
            <a:ext cx="4827234" cy="3091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6.1 Social and environmental expenditures by extractive companies.</a:t>
            </a:r>
            <a:br>
              <a:rPr lang="en-US" sz="1200" b="1" dirty="0"/>
            </a:br>
            <a:endParaRPr lang="en-US" sz="1200" b="1" dirty="0"/>
          </a:p>
          <a:p>
            <a:pPr>
              <a:lnSpc>
                <a:spcPct val="89000"/>
              </a:lnSpc>
              <a:spcBef>
                <a:spcPct val="0"/>
              </a:spcBef>
            </a:pPr>
            <a:r>
              <a:rPr lang="en-US" sz="1200" dirty="0"/>
              <a:t>… b) </a:t>
            </a:r>
            <a:r>
              <a:rPr lang="en-US" sz="1200" dirty="0">
                <a:highlight>
                  <a:srgbClr val="FFFF00"/>
                </a:highlight>
              </a:rPr>
              <a:t>Where material payments </a:t>
            </a:r>
            <a:r>
              <a:rPr lang="en-US" sz="1200" dirty="0"/>
              <a:t>by companies to the government related to the environment </a:t>
            </a:r>
            <a:r>
              <a:rPr lang="en-US" sz="1200" dirty="0">
                <a:highlight>
                  <a:srgbClr val="FFFF00"/>
                </a:highlight>
              </a:rPr>
              <a:t>are mandated </a:t>
            </a:r>
            <a:r>
              <a:rPr lang="en-US" sz="1200" dirty="0"/>
              <a:t>by law, regulation or contract that governs the extractive investment, </a:t>
            </a:r>
            <a:r>
              <a:rPr lang="en-US" sz="1200" dirty="0">
                <a:highlight>
                  <a:srgbClr val="FFFF00"/>
                </a:highlight>
              </a:rPr>
              <a:t>such payments must be disclosed</a:t>
            </a:r>
            <a:r>
              <a:rPr lang="en-US" sz="1200" dirty="0"/>
              <a:t>.</a:t>
            </a:r>
          </a:p>
          <a:p>
            <a:pPr>
              <a:lnSpc>
                <a:spcPct val="89000"/>
              </a:lnSpc>
              <a:spcBef>
                <a:spcPct val="0"/>
              </a:spcBef>
            </a:pPr>
            <a:endParaRPr lang="en-US" sz="1200" dirty="0"/>
          </a:p>
          <a:p>
            <a:pPr>
              <a:lnSpc>
                <a:spcPct val="89000"/>
              </a:lnSpc>
              <a:spcBef>
                <a:spcPct val="0"/>
              </a:spcBef>
            </a:pPr>
            <a:r>
              <a:rPr lang="en-US" sz="1200" dirty="0"/>
              <a:t>c) The multi-stakeholder group is required to agree a procedure to address data quality and assurance of information on social and environmental expenditures, in accordance with Requirement 4.9.</a:t>
            </a:r>
          </a:p>
          <a:p>
            <a:pPr>
              <a:lnSpc>
                <a:spcPct val="89000"/>
              </a:lnSpc>
              <a:spcBef>
                <a:spcPct val="0"/>
              </a:spcBef>
            </a:pPr>
            <a:endParaRPr lang="en-US" sz="1200" dirty="0"/>
          </a:p>
          <a:p>
            <a:pPr>
              <a:lnSpc>
                <a:spcPct val="89000"/>
              </a:lnSpc>
              <a:spcBef>
                <a:spcPct val="0"/>
              </a:spcBef>
            </a:pPr>
            <a:r>
              <a:rPr lang="en-US" sz="1200" dirty="0"/>
              <a:t>d) Where the multi-stakeholder group agrees that </a:t>
            </a:r>
            <a:r>
              <a:rPr lang="en-US" sz="1200" dirty="0">
                <a:highlight>
                  <a:srgbClr val="FFFF00"/>
                </a:highlight>
              </a:rPr>
              <a:t>discretionary</a:t>
            </a:r>
            <a:r>
              <a:rPr lang="en-US" sz="1200" dirty="0"/>
              <a:t> social and </a:t>
            </a:r>
            <a:r>
              <a:rPr lang="en-US" sz="1200" dirty="0">
                <a:highlight>
                  <a:srgbClr val="FFFF00"/>
                </a:highlight>
              </a:rPr>
              <a:t>environmental expenditures and transfers are material</a:t>
            </a:r>
            <a:r>
              <a:rPr lang="en-US" sz="1200" dirty="0"/>
              <a:t>, the multi-stakeholder group </a:t>
            </a:r>
            <a:r>
              <a:rPr lang="en-US" sz="1200" dirty="0">
                <a:highlight>
                  <a:srgbClr val="FFFF00"/>
                </a:highlight>
              </a:rPr>
              <a:t>is encouraged to develop a reporting process</a:t>
            </a:r>
            <a:r>
              <a:rPr lang="en-US" sz="1200" dirty="0"/>
              <a:t> with a view to achieving transparency commensurate with the disclosure of other payments and revenues. The multi-stakeholder group is encouraged to agree a procedure to address data quality and assurance of the information set out above, in accordance with Requirement 4.9.</a:t>
            </a: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460D8-1200-3847-B99F-37039975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99" y="919539"/>
            <a:ext cx="10905753" cy="671660"/>
          </a:xfrm>
        </p:spPr>
        <p:txBody>
          <a:bodyPr/>
          <a:lstStyle/>
          <a:p>
            <a:r>
              <a:rPr lang="en-GB" dirty="0"/>
              <a:t>Requirement 6.1</a:t>
            </a:r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5749F-40C9-4894-AED2-2F2DE10C3D77}"/>
              </a:ext>
            </a:extLst>
          </p:cNvPr>
          <p:cNvSpPr txBox="1"/>
          <p:nvPr/>
        </p:nvSpPr>
        <p:spPr>
          <a:xfrm>
            <a:off x="5696387" y="2191025"/>
            <a:ext cx="5709550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/>
              <a:t>Step 1: Are environmental payments material?</a:t>
            </a:r>
          </a:p>
          <a:p>
            <a:r>
              <a:rPr lang="en-US" sz="2200" b="1" dirty="0"/>
              <a:t>Step 2: Are environmental payments mandatory?</a:t>
            </a:r>
          </a:p>
          <a:p>
            <a:endParaRPr lang="en-US" sz="2200" b="1" dirty="0"/>
          </a:p>
          <a:p>
            <a:r>
              <a:rPr lang="en-US" sz="2200" b="1" dirty="0"/>
              <a:t>Material + mandatory = required to be disclosed</a:t>
            </a:r>
          </a:p>
          <a:p>
            <a:r>
              <a:rPr lang="en-US" sz="2200" b="1" dirty="0"/>
              <a:t>Material + discretionary = encouraged to be disclosed</a:t>
            </a:r>
          </a:p>
        </p:txBody>
      </p:sp>
    </p:spTree>
    <p:extLst>
      <p:ext uri="{BB962C8B-B14F-4D97-AF65-F5344CB8AC3E}">
        <p14:creationId xmlns:p14="http://schemas.microsoft.com/office/powerpoint/2010/main" val="269208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60D8-1200-3847-B99F-37039975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3" y="919539"/>
            <a:ext cx="10905753" cy="671660"/>
          </a:xfrm>
        </p:spPr>
        <p:txBody>
          <a:bodyPr/>
          <a:lstStyle/>
          <a:p>
            <a:r>
              <a:rPr lang="en-US" dirty="0"/>
              <a:t>What is already disclosed?</a:t>
            </a:r>
            <a:br>
              <a:rPr lang="en-US" dirty="0"/>
            </a:br>
            <a:endParaRPr lang="nb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58846-7A7D-4D10-A76F-ADBB9437F613}"/>
              </a:ext>
            </a:extLst>
          </p:cNvPr>
          <p:cNvSpPr txBox="1"/>
          <p:nvPr/>
        </p:nvSpPr>
        <p:spPr>
          <a:xfrm>
            <a:off x="643124" y="1577606"/>
            <a:ext cx="10558276" cy="269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  <a:spcBef>
                <a:spcPct val="0"/>
              </a:spcBef>
            </a:pPr>
            <a:r>
              <a:rPr lang="en-US" sz="1400" dirty="0">
                <a:highlight>
                  <a:srgbClr val="FFFFFF"/>
                </a:highlight>
              </a:rPr>
              <a:t>Many countries are already reporting on </a:t>
            </a:r>
            <a:r>
              <a:rPr lang="en-US" sz="1400" b="1" u="sng" dirty="0"/>
              <a:t>Requirement 6.1</a:t>
            </a:r>
            <a:endParaRPr lang="en-US" sz="1400" b="1" dirty="0"/>
          </a:p>
          <a:p>
            <a:pPr marL="285750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sz="1400" b="1" dirty="0"/>
          </a:p>
          <a:p>
            <a:pPr>
              <a:lnSpc>
                <a:spcPct val="89000"/>
              </a:lnSpc>
              <a:spcBef>
                <a:spcPct val="0"/>
              </a:spcBef>
            </a:pPr>
            <a:br>
              <a:rPr lang="en-US" sz="1400" b="1" dirty="0"/>
            </a:br>
            <a:endParaRPr lang="en-US" sz="1400" b="1" dirty="0"/>
          </a:p>
          <a:p>
            <a:br>
              <a:rPr lang="en-US" sz="1300" b="1" dirty="0"/>
            </a:br>
            <a:endParaRPr lang="en-US" b="1" dirty="0"/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C39AE-7BC1-4B10-85EA-1C780B5B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8" y="1914515"/>
            <a:ext cx="2780307" cy="2730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4FB9C3-F453-4868-A993-56C8511CA14A}"/>
              </a:ext>
            </a:extLst>
          </p:cNvPr>
          <p:cNvSpPr txBox="1"/>
          <p:nvPr/>
        </p:nvSpPr>
        <p:spPr>
          <a:xfrm>
            <a:off x="616688" y="4620309"/>
            <a:ext cx="1905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2016 Ukraine EITI Report, p.220 (MSG decided to reconcile environmental taxes even though they were below materiality threshold)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F81462-6271-4355-9DDB-6B7F84D95DC0}"/>
              </a:ext>
            </a:extLst>
          </p:cNvPr>
          <p:cNvSpPr txBox="1"/>
          <p:nvPr/>
        </p:nvSpPr>
        <p:spPr>
          <a:xfrm>
            <a:off x="4014783" y="4751828"/>
            <a:ext cx="433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2018 Mongolia EITI Report and summary data file (approximately 3% of total revenues from the EI)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04F36-9445-4D84-AB69-A55708040356}"/>
              </a:ext>
            </a:extLst>
          </p:cNvPr>
          <p:cNvSpPr txBox="1"/>
          <p:nvPr/>
        </p:nvSpPr>
        <p:spPr>
          <a:xfrm>
            <a:off x="9543602" y="1901105"/>
            <a:ext cx="2173082" cy="34163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200" dirty="0"/>
              <a:t>Environmental fee/tax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Payment for CO</a:t>
            </a:r>
            <a:r>
              <a:rPr lang="en-GB" sz="1200" baseline="-25000" dirty="0"/>
              <a:t>2</a:t>
            </a:r>
            <a:r>
              <a:rPr lang="en-GB" sz="1200" dirty="0"/>
              <a:t> and NO</a:t>
            </a:r>
            <a:r>
              <a:rPr lang="en-GB" sz="1200" baseline="-25000" dirty="0"/>
              <a:t>x</a:t>
            </a:r>
            <a:r>
              <a:rPr lang="en-GB" sz="1200" dirty="0"/>
              <a:t> emissions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Payment for air pollution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Payment for emissions to environment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Mine rehabilitation fee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Mine waste fees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Water use fees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Contribution/payment to environmental protection agency/fund</a:t>
            </a:r>
          </a:p>
          <a:p>
            <a:pPr marL="285750" indent="-285750">
              <a:buFontTx/>
              <a:buChar char="-"/>
            </a:pPr>
            <a:r>
              <a:rPr lang="en-GB" sz="1200" dirty="0"/>
              <a:t>Payment for environmental license</a:t>
            </a:r>
            <a:r>
              <a:rPr lang="nb-NO" sz="1200" dirty="0"/>
              <a:t>/</a:t>
            </a:r>
            <a:r>
              <a:rPr lang="nb-NO" sz="1200" dirty="0" err="1"/>
              <a:t>permit</a:t>
            </a:r>
            <a:endParaRPr lang="nb-NO" sz="1200" dirty="0"/>
          </a:p>
          <a:p>
            <a:pPr marL="285750" indent="-285750">
              <a:buFontTx/>
              <a:buChar char="-"/>
            </a:pPr>
            <a:r>
              <a:rPr lang="nb-NO" sz="1200" dirty="0"/>
              <a:t>Abandoned mine land </a:t>
            </a:r>
            <a:r>
              <a:rPr lang="nb-NO" sz="1200" dirty="0" err="1"/>
              <a:t>fee</a:t>
            </a:r>
            <a:r>
              <a:rPr lang="nb-NO" sz="1200" dirty="0"/>
              <a:t>, f</a:t>
            </a:r>
            <a:r>
              <a:rPr lang="en-US" sz="1200" dirty="0" err="1"/>
              <a:t>ee</a:t>
            </a:r>
            <a:r>
              <a:rPr lang="en-US" sz="1200" dirty="0"/>
              <a:t> for forestry use and firewood, etc.</a:t>
            </a:r>
            <a:endParaRPr lang="en-GB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A071D5-09D3-4365-94B7-2E3A8D22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78" y="1914515"/>
            <a:ext cx="4464506" cy="19297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9C6CEA-3BE5-4BA5-849E-11A48F4C3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015" y="4024390"/>
            <a:ext cx="5298652" cy="6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7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60D8-1200-3847-B99F-37039975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3" y="919539"/>
            <a:ext cx="10905753" cy="671660"/>
          </a:xfrm>
        </p:spPr>
        <p:txBody>
          <a:bodyPr/>
          <a:lstStyle/>
          <a:p>
            <a:r>
              <a:rPr lang="en-US" dirty="0"/>
              <a:t>#6.4: What was introduced in Paris?</a:t>
            </a:r>
            <a:br>
              <a:rPr lang="en-US" dirty="0"/>
            </a:br>
            <a:endParaRPr lang="nb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58846-7A7D-4D10-A76F-ADBB9437F613}"/>
              </a:ext>
            </a:extLst>
          </p:cNvPr>
          <p:cNvSpPr txBox="1"/>
          <p:nvPr/>
        </p:nvSpPr>
        <p:spPr>
          <a:xfrm>
            <a:off x="643124" y="1577606"/>
            <a:ext cx="10586851" cy="585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  <a:spcBef>
                <a:spcPct val="0"/>
              </a:spcBef>
            </a:pPr>
            <a:r>
              <a:rPr lang="en-US" sz="1300" b="1" dirty="0"/>
              <a:t>Brand new </a:t>
            </a:r>
            <a:r>
              <a:rPr lang="en-US" sz="1300" b="1" u="sng" dirty="0">
                <a:highlight>
                  <a:srgbClr val="FFFFFF"/>
                </a:highlight>
              </a:rPr>
              <a:t>Requirement 6.4 </a:t>
            </a:r>
            <a:r>
              <a:rPr lang="en-US" sz="1300" b="1" dirty="0">
                <a:highlight>
                  <a:srgbClr val="FFFFFF"/>
                </a:highlight>
              </a:rPr>
              <a:t>, opportunity </a:t>
            </a:r>
            <a:r>
              <a:rPr lang="en-US" sz="1300" b="1" dirty="0"/>
              <a:t>(</a:t>
            </a:r>
            <a:r>
              <a:rPr lang="nb-NO" sz="1300" b="1" dirty="0"/>
              <a:t>=</a:t>
            </a:r>
            <a:r>
              <a:rPr lang="nb-NO" sz="1300" b="1" dirty="0" err="1"/>
              <a:t>encouraged</a:t>
            </a:r>
            <a:r>
              <a:rPr lang="nb-NO" sz="1300" b="1" dirty="0"/>
              <a:t>)</a:t>
            </a:r>
            <a:r>
              <a:rPr lang="en-US" sz="1300" b="1" dirty="0"/>
              <a:t> to disclose information on</a:t>
            </a:r>
          </a:p>
          <a:p>
            <a:pPr marL="742950" lvl="1" indent="-285750">
              <a:lnSpc>
                <a:spcPct val="89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300" b="1" dirty="0"/>
              <a:t>Management of environmental impact:</a:t>
            </a:r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Legal provisions and administrative rules </a:t>
            </a:r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Agencies responsible for management (roles, responsibilities)</a:t>
            </a:r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Instruments: EIAs, certifications, environmental licenses, environmental rights</a:t>
            </a:r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Actual practice and reforms underway</a:t>
            </a:r>
          </a:p>
          <a:p>
            <a:pPr marL="742950" lvl="1" indent="-285750">
              <a:lnSpc>
                <a:spcPct val="89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300" b="1" dirty="0"/>
              <a:t>Monitoring of environmental impact:</a:t>
            </a:r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Legal provisions and administrative rules</a:t>
            </a:r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Monitoring agencies and procedures</a:t>
            </a:r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Instruments: sanctions, liabilities, remediation and rehabilitation </a:t>
            </a:r>
            <a:r>
              <a:rPr lang="en-US" sz="1300" b="1" dirty="0" err="1"/>
              <a:t>programmes</a:t>
            </a:r>
            <a:endParaRPr lang="en-US" sz="1300" b="1" dirty="0"/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Actual practice and reforms underway</a:t>
            </a:r>
          </a:p>
          <a:p>
            <a:pPr marL="742950" lvl="1" indent="-285750">
              <a:lnSpc>
                <a:spcPct val="89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300" b="1" dirty="0"/>
              <a:t>Some information is already available under requirements 2 and 5</a:t>
            </a:r>
            <a:br>
              <a:rPr lang="en-US" sz="1200" b="1" dirty="0"/>
            </a:br>
            <a:endParaRPr lang="en-US" sz="1200" b="1" dirty="0"/>
          </a:p>
          <a:p>
            <a:r>
              <a:rPr lang="en-US" sz="1100" b="1" dirty="0"/>
              <a:t>6.4 Environmental impact of extractive activities.</a:t>
            </a:r>
            <a:br>
              <a:rPr lang="en-US" sz="1100" b="1" dirty="0"/>
            </a:br>
            <a:endParaRPr lang="en-US" sz="1100" b="1" dirty="0"/>
          </a:p>
          <a:p>
            <a:r>
              <a:rPr lang="en-US" sz="1100" dirty="0"/>
              <a:t>Implementing countries are encouraged to disclose information on the </a:t>
            </a:r>
            <a:r>
              <a:rPr lang="en-US" sz="1100" dirty="0">
                <a:highlight>
                  <a:srgbClr val="FFFF00"/>
                </a:highlight>
              </a:rPr>
              <a:t>management and monitoring </a:t>
            </a:r>
            <a:r>
              <a:rPr lang="en-US" sz="1100" dirty="0"/>
              <a:t>of the environmental impact of the extractive industries. This could include:</a:t>
            </a:r>
            <a:br>
              <a:rPr lang="en-US" sz="1100" dirty="0"/>
            </a:br>
            <a:endParaRPr lang="en-US" sz="1100" dirty="0"/>
          </a:p>
          <a:p>
            <a:r>
              <a:rPr lang="en-US" sz="1100" dirty="0"/>
              <a:t>a. An overview of relevant </a:t>
            </a:r>
            <a:r>
              <a:rPr lang="en-US" sz="1100" dirty="0">
                <a:highlight>
                  <a:srgbClr val="FFFF00"/>
                </a:highlight>
              </a:rPr>
              <a:t>legal provisions and administrative rules </a:t>
            </a:r>
            <a:r>
              <a:rPr lang="en-US" sz="1100" dirty="0"/>
              <a:t>as well as </a:t>
            </a:r>
            <a:r>
              <a:rPr lang="en-US" sz="1100" dirty="0">
                <a:highlight>
                  <a:srgbClr val="FFFF00"/>
                </a:highlight>
              </a:rPr>
              <a:t>actual practice</a:t>
            </a:r>
            <a:r>
              <a:rPr lang="en-US" sz="1100" dirty="0"/>
              <a:t> related to environmental management and monitoring of extractive investments in the country. This could include information on </a:t>
            </a:r>
            <a:r>
              <a:rPr lang="en-US" sz="1100" dirty="0">
                <a:highlight>
                  <a:srgbClr val="FFFF00"/>
                </a:highlight>
              </a:rPr>
              <a:t>environmental impact assessments, certification schemes, licenses and rights granted to oil, gas and mining companies</a:t>
            </a:r>
            <a:r>
              <a:rPr lang="en-US" sz="1100" dirty="0"/>
              <a:t>, as well as information on the </a:t>
            </a:r>
            <a:r>
              <a:rPr lang="en-US" sz="1100" dirty="0">
                <a:highlight>
                  <a:srgbClr val="FFFF00"/>
                </a:highlight>
              </a:rPr>
              <a:t>roles and responsibilities of relevant government agencies </a:t>
            </a:r>
            <a:r>
              <a:rPr lang="en-US" sz="1100" dirty="0"/>
              <a:t>in implementing the rules and regulations. It could further include information on any </a:t>
            </a:r>
            <a:r>
              <a:rPr lang="en-US" sz="1100" dirty="0">
                <a:highlight>
                  <a:srgbClr val="FFFF00"/>
                </a:highlight>
              </a:rPr>
              <a:t>reforms</a:t>
            </a:r>
            <a:r>
              <a:rPr lang="en-US" sz="1100" dirty="0"/>
              <a:t> that are planned or underway.</a:t>
            </a:r>
            <a:br>
              <a:rPr lang="en-US" sz="1100" dirty="0"/>
            </a:br>
            <a:r>
              <a:rPr lang="en-US" sz="1100" dirty="0"/>
              <a:t> </a:t>
            </a:r>
          </a:p>
          <a:p>
            <a:r>
              <a:rPr lang="en-US" sz="1100" dirty="0"/>
              <a:t>b. Information on regular </a:t>
            </a:r>
            <a:r>
              <a:rPr lang="en-US" sz="1100" dirty="0">
                <a:highlight>
                  <a:srgbClr val="FFFF00"/>
                </a:highlight>
              </a:rPr>
              <a:t>environmental monitoring procedures, administrative and sanctioning processes of governments, as well as environmental liabilities, environmental rehabilitation and remediation </a:t>
            </a:r>
            <a:r>
              <a:rPr lang="en-US" sz="1100" dirty="0" err="1">
                <a:highlight>
                  <a:srgbClr val="FFFF00"/>
                </a:highlight>
              </a:rPr>
              <a:t>programmes</a:t>
            </a:r>
            <a:r>
              <a:rPr lang="en-US" sz="1100" dirty="0"/>
              <a:t>.</a:t>
            </a:r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26B563-296B-48D4-883C-FCAF914496A4}"/>
              </a:ext>
            </a:extLst>
          </p:cNvPr>
          <p:cNvSpPr/>
          <p:nvPr/>
        </p:nvSpPr>
        <p:spPr>
          <a:xfrm>
            <a:off x="643124" y="3826717"/>
            <a:ext cx="10586851" cy="195262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630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60D8-1200-3847-B99F-37039975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3" y="919539"/>
            <a:ext cx="10905753" cy="671660"/>
          </a:xfrm>
        </p:spPr>
        <p:txBody>
          <a:bodyPr/>
          <a:lstStyle/>
          <a:p>
            <a:r>
              <a:rPr lang="en-US" dirty="0"/>
              <a:t>What is already disclosed?</a:t>
            </a:r>
            <a:br>
              <a:rPr lang="en-US" dirty="0"/>
            </a:br>
            <a:endParaRPr lang="nb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58846-7A7D-4D10-A76F-ADBB9437F613}"/>
              </a:ext>
            </a:extLst>
          </p:cNvPr>
          <p:cNvSpPr txBox="1"/>
          <p:nvPr/>
        </p:nvSpPr>
        <p:spPr>
          <a:xfrm>
            <a:off x="643123" y="1577606"/>
            <a:ext cx="10586851" cy="273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  <a:spcBef>
                <a:spcPct val="0"/>
              </a:spcBef>
            </a:pPr>
            <a:r>
              <a:rPr lang="en-US" sz="1300" b="1" dirty="0">
                <a:highlight>
                  <a:srgbClr val="FFFF00"/>
                </a:highlight>
              </a:rPr>
              <a:t>Requirement 6.4  </a:t>
            </a:r>
            <a:r>
              <a:rPr lang="en-US" sz="1300" b="1" dirty="0"/>
              <a:t>- Management of environmental impact:</a:t>
            </a:r>
          </a:p>
          <a:p>
            <a:pPr marL="742950" lvl="1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Legal provisions and administrative rules</a:t>
            </a:r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Agencies responsible for management (roles, responsibilities)</a:t>
            </a:r>
          </a:p>
          <a:p>
            <a:pPr marL="1657350" lvl="3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Instruments: EIAs, certifications, environmental licenses, environmental right</a:t>
            </a:r>
          </a:p>
          <a:p>
            <a:pPr lvl="1">
              <a:lnSpc>
                <a:spcPct val="89000"/>
              </a:lnSpc>
              <a:spcBef>
                <a:spcPct val="0"/>
              </a:spcBef>
            </a:pPr>
            <a:br>
              <a:rPr lang="en-US" sz="1200" b="1" dirty="0"/>
            </a:br>
            <a:endParaRPr lang="en-US" sz="1200" b="1" dirty="0"/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A98E4-9CAD-4FAD-916D-5B2E62F78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30" y="2536465"/>
            <a:ext cx="3075926" cy="29553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C79A4-C883-4DA3-B0AE-30B5625E2303}"/>
              </a:ext>
            </a:extLst>
          </p:cNvPr>
          <p:cNvSpPr txBox="1"/>
          <p:nvPr/>
        </p:nvSpPr>
        <p:spPr>
          <a:xfrm>
            <a:off x="339712" y="5491839"/>
            <a:ext cx="316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2015-2017 Kyrgyz Republic EITI Report, p.25 (relevant legal provisions)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5526F6-4C11-4ADB-8DB9-D5A423FEC3FE}"/>
              </a:ext>
            </a:extLst>
          </p:cNvPr>
          <p:cNvCxnSpPr/>
          <p:nvPr/>
        </p:nvCxnSpPr>
        <p:spPr>
          <a:xfrm flipH="1">
            <a:off x="737118" y="1903445"/>
            <a:ext cx="690466" cy="5318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708854E-B9DD-463D-8125-9716A4E6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974" y="2550366"/>
            <a:ext cx="2919376" cy="29553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212079-965C-453D-BD8A-3BB3177E7F4B}"/>
              </a:ext>
            </a:extLst>
          </p:cNvPr>
          <p:cNvSpPr txBox="1"/>
          <p:nvPr/>
        </p:nvSpPr>
        <p:spPr>
          <a:xfrm>
            <a:off x="3865822" y="5522350"/>
            <a:ext cx="316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2016-2017 Armenia EITI Report, p.124 (description of relevant government agencies and their responsibilities)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63C647-B7FA-4851-AA45-7B1B68F1B695}"/>
              </a:ext>
            </a:extLst>
          </p:cNvPr>
          <p:cNvCxnSpPr>
            <a:cxnSpLocks/>
          </p:cNvCxnSpPr>
          <p:nvPr/>
        </p:nvCxnSpPr>
        <p:spPr>
          <a:xfrm>
            <a:off x="6257234" y="2079989"/>
            <a:ext cx="320848" cy="7050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2AE8E-5FA9-4708-BFA0-428F9FF72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932" y="2536466"/>
            <a:ext cx="4344338" cy="297571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E86504-920F-44B9-AB9E-4B85FA156C38}"/>
              </a:ext>
            </a:extLst>
          </p:cNvPr>
          <p:cNvSpPr txBox="1"/>
          <p:nvPr/>
        </p:nvSpPr>
        <p:spPr>
          <a:xfrm>
            <a:off x="7293266" y="5536250"/>
            <a:ext cx="444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SL: online platform (Resource Contracts) administrated by the National Minerals Agency where EIAs for 2010-2014 are available (mining sector)</a:t>
            </a:r>
            <a:endParaRPr lang="en-GB" sz="1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391FEF-3D17-43B9-9A3F-5D64E32A8157}"/>
              </a:ext>
            </a:extLst>
          </p:cNvPr>
          <p:cNvCxnSpPr>
            <a:cxnSpLocks/>
          </p:cNvCxnSpPr>
          <p:nvPr/>
        </p:nvCxnSpPr>
        <p:spPr>
          <a:xfrm>
            <a:off x="7837218" y="2183963"/>
            <a:ext cx="1466442" cy="4151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314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C19197-CCBB-4F88-8EE2-F474E508E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847" y="732288"/>
            <a:ext cx="3513927" cy="2413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C460D8-1200-3847-B99F-37039975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3" y="919539"/>
            <a:ext cx="10905753" cy="671660"/>
          </a:xfrm>
        </p:spPr>
        <p:txBody>
          <a:bodyPr/>
          <a:lstStyle/>
          <a:p>
            <a:r>
              <a:rPr lang="en-US" dirty="0"/>
              <a:t>What is already disclosed?</a:t>
            </a:r>
            <a:endParaRPr lang="nb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58846-7A7D-4D10-A76F-ADBB9437F613}"/>
              </a:ext>
            </a:extLst>
          </p:cNvPr>
          <p:cNvSpPr txBox="1"/>
          <p:nvPr/>
        </p:nvSpPr>
        <p:spPr>
          <a:xfrm>
            <a:off x="643123" y="1577606"/>
            <a:ext cx="10586851" cy="2926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  <a:spcBef>
                <a:spcPct val="0"/>
              </a:spcBef>
            </a:pPr>
            <a:r>
              <a:rPr lang="en-US" sz="1300" b="1" dirty="0">
                <a:highlight>
                  <a:srgbClr val="FFFF00"/>
                </a:highlight>
              </a:rPr>
              <a:t>Requirement 6.4  </a:t>
            </a:r>
            <a:r>
              <a:rPr lang="en-US" sz="1300" b="1" dirty="0"/>
              <a:t>- Monitoring of regulations </a:t>
            </a:r>
          </a:p>
          <a:p>
            <a:pPr marL="285750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Monitoring agencies and administrative aspects</a:t>
            </a:r>
          </a:p>
          <a:p>
            <a:pPr marL="285750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Sanctions</a:t>
            </a:r>
          </a:p>
          <a:p>
            <a:pPr marL="285750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Liabilities</a:t>
            </a:r>
          </a:p>
          <a:p>
            <a:pPr marL="285750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Rehabilitation</a:t>
            </a:r>
          </a:p>
          <a:p>
            <a:pPr marL="285750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r>
              <a:rPr lang="en-US" sz="1300" b="1" dirty="0"/>
              <a:t>Remediation</a:t>
            </a:r>
            <a:br>
              <a:rPr lang="en-US" sz="1200" b="1" dirty="0"/>
            </a:br>
            <a:endParaRPr lang="en-US" sz="1200" b="1" dirty="0"/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1200150" lvl="2" indent="-285750">
              <a:lnSpc>
                <a:spcPct val="89000"/>
              </a:lnSpc>
              <a:spcBef>
                <a:spcPct val="0"/>
              </a:spcBef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52136-D755-4DB2-9455-F66B367D9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40" y="3259002"/>
            <a:ext cx="3548031" cy="14294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6349C0-B1B8-4BAB-9094-C2CFDF06C2EA}"/>
              </a:ext>
            </a:extLst>
          </p:cNvPr>
          <p:cNvSpPr txBox="1"/>
          <p:nvPr/>
        </p:nvSpPr>
        <p:spPr>
          <a:xfrm>
            <a:off x="557991" y="4688458"/>
            <a:ext cx="316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2016 Zambia EITI Report, p.37 </a:t>
            </a:r>
            <a:r>
              <a:rPr lang="en-GB" sz="1200" dirty="0">
                <a:sym typeface="Wingdings" panose="05000000000000000000" pitchFamily="2" charset="2"/>
              </a:rPr>
              <a:t> Monitoring agencies and status of progress</a:t>
            </a:r>
            <a:endParaRPr lang="en-GB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A0F41-355D-41DB-A8C0-5E58E1799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271" y="4046718"/>
            <a:ext cx="4800573" cy="26447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CB6545-B607-4CAB-87E8-75F6AA85867B}"/>
              </a:ext>
            </a:extLst>
          </p:cNvPr>
          <p:cNvSpPr txBox="1"/>
          <p:nvPr/>
        </p:nvSpPr>
        <p:spPr>
          <a:xfrm>
            <a:off x="9541746" y="6010903"/>
            <a:ext cx="11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2016-2017 Armenia EITI Report, p.236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B0659C-8F52-4224-B086-7CFE36C6C81D}"/>
              </a:ext>
            </a:extLst>
          </p:cNvPr>
          <p:cNvSpPr txBox="1"/>
          <p:nvPr/>
        </p:nvSpPr>
        <p:spPr>
          <a:xfrm>
            <a:off x="9904448" y="3146008"/>
            <a:ext cx="1670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2017 Mongolia EITI Report, pp.134-135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928F6-B73E-4688-BF9C-952A8798E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146" y="1536498"/>
            <a:ext cx="3628253" cy="23017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9E30F-946A-4B77-B77D-CE114E6B1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989" y="2687370"/>
            <a:ext cx="4508337" cy="6716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597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67EB9-6C52-4680-AF8D-789B4E4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59" y="985273"/>
            <a:ext cx="10905753" cy="671660"/>
          </a:xfrm>
        </p:spPr>
        <p:txBody>
          <a:bodyPr/>
          <a:lstStyle/>
          <a:p>
            <a:r>
              <a:rPr lang="en-US" dirty="0"/>
              <a:t>Case study: Peru (2015-2016 EITI Report)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C9934-6858-465D-ADAE-278FD31DDDB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01509" y="1929458"/>
            <a:ext cx="9634742" cy="3581400"/>
          </a:xfrm>
        </p:spPr>
        <p:txBody>
          <a:bodyPr/>
          <a:lstStyle/>
          <a:p>
            <a:r>
              <a:rPr lang="en-US" dirty="0"/>
              <a:t>Legal provisions (overview)</a:t>
            </a:r>
          </a:p>
          <a:p>
            <a:r>
              <a:rPr lang="en-US" dirty="0"/>
              <a:t>Relevant agencies (roles and responsibilities)</a:t>
            </a:r>
          </a:p>
          <a:p>
            <a:r>
              <a:rPr lang="en-US" dirty="0"/>
              <a:t>Certifications</a:t>
            </a:r>
          </a:p>
          <a:p>
            <a:r>
              <a:rPr lang="en-US" dirty="0"/>
              <a:t>Liabilities</a:t>
            </a:r>
          </a:p>
          <a:p>
            <a:r>
              <a:rPr lang="en-US" dirty="0"/>
              <a:t>Remediations</a:t>
            </a:r>
          </a:p>
          <a:p>
            <a:r>
              <a:rPr lang="en-US" dirty="0"/>
              <a:t>Sanctions</a:t>
            </a:r>
          </a:p>
          <a:p>
            <a:r>
              <a:rPr lang="en-US" dirty="0"/>
              <a:t>Examples of mainstreamed information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29955"/>
      </p:ext>
    </p:extLst>
  </p:cSld>
  <p:clrMapOvr>
    <a:masterClrMapping/>
  </p:clrMapOvr>
</p:sld>
</file>

<file path=ppt/theme/theme1.xml><?xml version="1.0" encoding="utf-8"?>
<a:theme xmlns:a="http://schemas.openxmlformats.org/drawingml/2006/main" name="EITItheme1">
  <a:themeElements>
    <a:clrScheme name="Custom 1">
      <a:dk1>
        <a:srgbClr val="000100"/>
      </a:dk1>
      <a:lt1>
        <a:srgbClr val="165B89"/>
      </a:lt1>
      <a:dk2>
        <a:srgbClr val="122954"/>
      </a:dk2>
      <a:lt2>
        <a:srgbClr val="15C2EE"/>
      </a:lt2>
      <a:accent1>
        <a:srgbClr val="1CC0EE"/>
      </a:accent1>
      <a:accent2>
        <a:srgbClr val="6C5239"/>
      </a:accent2>
      <a:accent3>
        <a:srgbClr val="2C8536"/>
      </a:accent3>
      <a:accent4>
        <a:srgbClr val="F5A60A"/>
      </a:accent4>
      <a:accent5>
        <a:srgbClr val="D24329"/>
      </a:accent5>
      <a:accent6>
        <a:srgbClr val="78325C"/>
      </a:accent6>
      <a:hlink>
        <a:srgbClr val="1AC2ED"/>
      </a:hlink>
      <a:folHlink>
        <a:srgbClr val="12295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POmal_V1_Ukodet" id="{0B40840B-7AE9-3842-A9F3-811A78B5F2C9}" vid="{E9B86D56-6F5B-6D48-839B-1C8D342D66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CE739233BB499185E9201691D117" ma:contentTypeVersion="45" ma:contentTypeDescription="Create a new document." ma:contentTypeScope="" ma:versionID="20182d0dbdd215c1e09bd485ed6324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4b5a4020cc0417531245af4bd9469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03F381-E764-4414-8F5F-FEC77569CA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41CA4C-95CD-49BA-8926-D0B5BC3331E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EACEA67-7FF1-49C6-9AD0-4C6F00609E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LPOTema1</Template>
  <TotalTime>3532</TotalTime>
  <Words>1085</Words>
  <Application>Microsoft Office PowerPoint</Application>
  <PresentationFormat>Widescreen</PresentationFormat>
  <Paragraphs>170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Franklin Gothic Book</vt:lpstr>
      <vt:lpstr>Franklin Gothic Demi</vt:lpstr>
      <vt:lpstr>Wingdings</vt:lpstr>
      <vt:lpstr>EITItheme1</vt:lpstr>
      <vt:lpstr>PowerPoint Presentation</vt:lpstr>
      <vt:lpstr>Background or «how did we get here»?</vt:lpstr>
      <vt:lpstr>Environmental reporting vs climate change</vt:lpstr>
      <vt:lpstr>Requirement 6.1</vt:lpstr>
      <vt:lpstr>What is already disclosed? </vt:lpstr>
      <vt:lpstr>#6.4: What was introduced in Paris? </vt:lpstr>
      <vt:lpstr>What is already disclosed? </vt:lpstr>
      <vt:lpstr>What is already disclosed?</vt:lpstr>
      <vt:lpstr>Case study: Peru (2015-2016 EITI Report)</vt:lpstr>
      <vt:lpstr>Example: Peru 2016 EITI Report Overview legal provisions</vt:lpstr>
      <vt:lpstr>Peru 2016 Report (legal provisions cont.)</vt:lpstr>
      <vt:lpstr>Peru 2016 Report (relevant government agencies)</vt:lpstr>
      <vt:lpstr>Peru 2016 Report (Roles and responsibilities of relevant agencies)</vt:lpstr>
      <vt:lpstr>Peru 2016 – Certifications (mainstreamed in SENACE website)</vt:lpstr>
      <vt:lpstr>Peru 2016 Report Liabilities and remediations</vt:lpstr>
      <vt:lpstr>Peru 2016 Report–  Sanctions</vt:lpstr>
      <vt:lpstr>Peru 2016 Report–  Links to relevant info (mainstreaming)</vt:lpstr>
      <vt:lpstr>Other examples in LAC - Colombia  </vt:lpstr>
      <vt:lpstr>Other examples in LAC - Mexico  </vt:lpstr>
      <vt:lpstr>Other examples in LAC - Mexico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Jarle Wathne Johansen</dc:creator>
  <cp:lastModifiedBy>EITI International Secretariat</cp:lastModifiedBy>
  <cp:revision>224</cp:revision>
  <dcterms:created xsi:type="dcterms:W3CDTF">2018-10-05T09:15:44Z</dcterms:created>
  <dcterms:modified xsi:type="dcterms:W3CDTF">2020-09-01T10:00:53Z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0x0101004FDACE739233BB499185E9201691D117</vt:lpwstr>
  </property>
</Properties>
</file>